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3"/>
  </p:notesMasterIdLst>
  <p:sldIdLst>
    <p:sldId id="258" r:id="rId3"/>
    <p:sldId id="257" r:id="rId4"/>
    <p:sldId id="256" r:id="rId5"/>
    <p:sldId id="305" r:id="rId6"/>
    <p:sldId id="259" r:id="rId7"/>
    <p:sldId id="260" r:id="rId8"/>
    <p:sldId id="261" r:id="rId9"/>
    <p:sldId id="262" r:id="rId10"/>
    <p:sldId id="269" r:id="rId11"/>
    <p:sldId id="264" r:id="rId12"/>
    <p:sldId id="265" r:id="rId13"/>
    <p:sldId id="266" r:id="rId14"/>
    <p:sldId id="268" r:id="rId15"/>
    <p:sldId id="306" r:id="rId16"/>
    <p:sldId id="271" r:id="rId17"/>
    <p:sldId id="307" r:id="rId18"/>
    <p:sldId id="308" r:id="rId19"/>
    <p:sldId id="310" r:id="rId20"/>
    <p:sldId id="309" r:id="rId21"/>
    <p:sldId id="311" r:id="rId22"/>
    <p:sldId id="272" r:id="rId23"/>
    <p:sldId id="278" r:id="rId24"/>
    <p:sldId id="312" r:id="rId25"/>
    <p:sldId id="280" r:id="rId26"/>
    <p:sldId id="282" r:id="rId27"/>
    <p:sldId id="284" r:id="rId28"/>
    <p:sldId id="286" r:id="rId29"/>
    <p:sldId id="288" r:id="rId30"/>
    <p:sldId id="290" r:id="rId31"/>
    <p:sldId id="313" r:id="rId32"/>
    <p:sldId id="279" r:id="rId33"/>
    <p:sldId id="314" r:id="rId34"/>
    <p:sldId id="301" r:id="rId35"/>
    <p:sldId id="283" r:id="rId36"/>
    <p:sldId id="315" r:id="rId37"/>
    <p:sldId id="285" r:id="rId38"/>
    <p:sldId id="287" r:id="rId39"/>
    <p:sldId id="289" r:id="rId40"/>
    <p:sldId id="291" r:id="rId41"/>
    <p:sldId id="316" r:id="rId42"/>
    <p:sldId id="292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02" r:id="rId51"/>
    <p:sldId id="324" r:id="rId52"/>
    <p:sldId id="325" r:id="rId53"/>
    <p:sldId id="326" r:id="rId54"/>
    <p:sldId id="327" r:id="rId55"/>
    <p:sldId id="328" r:id="rId56"/>
    <p:sldId id="304" r:id="rId57"/>
    <p:sldId id="293" r:id="rId58"/>
    <p:sldId id="294" r:id="rId59"/>
    <p:sldId id="263" r:id="rId60"/>
    <p:sldId id="270" r:id="rId61"/>
    <p:sldId id="275" r:id="rId62"/>
    <p:sldId id="274" r:id="rId63"/>
    <p:sldId id="273" r:id="rId64"/>
    <p:sldId id="276" r:id="rId65"/>
    <p:sldId id="277" r:id="rId66"/>
    <p:sldId id="281" r:id="rId67"/>
    <p:sldId id="296" r:id="rId68"/>
    <p:sldId id="297" r:id="rId69"/>
    <p:sldId id="298" r:id="rId70"/>
    <p:sldId id="299" r:id="rId71"/>
    <p:sldId id="295" r:id="rId72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8" autoAdjust="0"/>
    <p:restoredTop sz="94660"/>
  </p:normalViewPr>
  <p:slideViewPr>
    <p:cSldViewPr>
      <p:cViewPr varScale="1">
        <p:scale>
          <a:sx n="80" d="100"/>
          <a:sy n="80" d="100"/>
        </p:scale>
        <p:origin x="-61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95BE5-B4DE-4F9C-A0B3-2752A4225650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8C28F-A07C-4A6B-92CC-F61714E7520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10361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C28F-A07C-4A6B-92CC-F61714E7520D}" type="slidenum">
              <a:rPr lang="es-VE" smtClean="0"/>
              <a:t>41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68481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7683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7674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4065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64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14758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37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1605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81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54066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12186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94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15696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86839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30497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009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732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0997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6810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4396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2787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8084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4333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5EDAB-AF2A-44B1-845D-57FC9ACEA698}" type="datetimeFigureOut">
              <a:rPr lang="es-VE" smtClean="0"/>
              <a:t>06/11/2019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80FAF-97F3-44DB-BE3C-5A0A6E25C551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9448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8FABF5F-F877-4D2E-B273-BECC1683601A}" type="datetimeFigureOut">
              <a:rPr lang="es-VE" smtClean="0"/>
              <a:pPr/>
              <a:t>06/11/2019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282EF57-77B3-4E68-8708-6A0D15EC25F1}" type="slidenum">
              <a:rPr lang="es-VE" smtClean="0"/>
              <a:pPr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3866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NULL"/><Relationship Id="rId7" Type="http://schemas.openxmlformats.org/officeDocument/2006/relationships/image" Target="../media/image260.png"/><Relationship Id="rId12" Type="http://schemas.openxmlformats.org/officeDocument/2006/relationships/image" Target="../media/image73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72.jpeg"/><Relationship Id="rId10" Type="http://schemas.openxmlformats.org/officeDocument/2006/relationships/image" Target="../media/image290.png"/><Relationship Id="rId4" Type="http://schemas.openxmlformats.org/officeDocument/2006/relationships/image" Target="../media/image71.jpeg"/><Relationship Id="rId9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82569" y="2204864"/>
            <a:ext cx="8289546" cy="1224136"/>
          </a:xfrm>
          <a:noFill/>
          <a:effectLst/>
        </p:spPr>
        <p:txBody>
          <a:bodyPr/>
          <a:lstStyle/>
          <a:p>
            <a:pPr algn="ctr"/>
            <a:r>
              <a:rPr lang="es-VE" sz="2400" dirty="0">
                <a:latin typeface="Gill Sans MT" panose="020B0502020104020203" pitchFamily="34" charset="0"/>
                <a:cs typeface="Helvetica" panose="020B0604020202020204" pitchFamily="34" charset="0"/>
              </a:rPr>
              <a:t>Propuesta</a:t>
            </a:r>
            <a:r>
              <a:rPr lang="es-VE" sz="2400" dirty="0">
                <a:latin typeface="Gill Sans MT" panose="020B0502020104020203" pitchFamily="34" charset="0"/>
              </a:rPr>
              <a:t> de Gemelo </a:t>
            </a:r>
            <a:r>
              <a:rPr lang="es-VE" sz="2400" dirty="0" smtClean="0">
                <a:latin typeface="Gill Sans MT" panose="020B0502020104020203" pitchFamily="34" charset="0"/>
              </a:rPr>
              <a:t>Digital </a:t>
            </a:r>
            <a:br>
              <a:rPr lang="es-VE" sz="2400" dirty="0" smtClean="0">
                <a:latin typeface="Gill Sans MT" panose="020B0502020104020203" pitchFamily="34" charset="0"/>
              </a:rPr>
            </a:br>
            <a:r>
              <a:rPr lang="es-VE" sz="2400" dirty="0" smtClean="0">
                <a:latin typeface="Gill Sans MT" panose="020B0502020104020203" pitchFamily="34" charset="0"/>
              </a:rPr>
              <a:t>para el Proceso </a:t>
            </a:r>
            <a:r>
              <a:rPr lang="es-VE" sz="2400" dirty="0">
                <a:latin typeface="Gill Sans MT" panose="020B0502020104020203" pitchFamily="34" charset="0"/>
              </a:rPr>
              <a:t>de Potabilización </a:t>
            </a:r>
            <a:r>
              <a:rPr lang="es-VE" sz="2400" dirty="0" smtClean="0">
                <a:latin typeface="Gill Sans MT" panose="020B0502020104020203" pitchFamily="34" charset="0"/>
              </a:rPr>
              <a:t>en</a:t>
            </a:r>
            <a:br>
              <a:rPr lang="es-VE" sz="2400" dirty="0" smtClean="0">
                <a:latin typeface="Gill Sans MT" panose="020B0502020104020203" pitchFamily="34" charset="0"/>
              </a:rPr>
            </a:br>
            <a:r>
              <a:rPr lang="es-VE" sz="2400" dirty="0" smtClean="0">
                <a:latin typeface="Gill Sans MT" panose="020B0502020104020203" pitchFamily="34" charset="0"/>
              </a:rPr>
              <a:t>Hidrológicas </a:t>
            </a:r>
            <a:r>
              <a:rPr lang="es-VE" sz="2400" dirty="0">
                <a:latin typeface="Gill Sans MT" panose="020B0502020104020203" pitchFamily="34" charset="0"/>
              </a:rPr>
              <a:t>desde la visión de la Industria </a:t>
            </a:r>
            <a:r>
              <a:rPr lang="es-VE" sz="2400" dirty="0" smtClean="0">
                <a:latin typeface="Gill Sans MT" panose="020B0502020104020203" pitchFamily="34" charset="0"/>
              </a:rPr>
              <a:t>4.0</a:t>
            </a:r>
            <a:endParaRPr lang="es-VE" sz="24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9552" y="6381328"/>
            <a:ext cx="8056984" cy="476672"/>
          </a:xfrm>
        </p:spPr>
        <p:txBody>
          <a:bodyPr>
            <a:normAutofit/>
          </a:bodyPr>
          <a:lstStyle/>
          <a:p>
            <a:pPr algn="ctr"/>
            <a:r>
              <a:rPr lang="es-VE" sz="1800" dirty="0" smtClean="0">
                <a:latin typeface="Calibri" panose="020F0502020204030204" pitchFamily="34" charset="0"/>
              </a:rPr>
              <a:t>Noviembre, 2019</a:t>
            </a:r>
            <a:endParaRPr lang="es-VE" sz="1800" dirty="0">
              <a:latin typeface="Calibri" panose="020F0502020204030204" pitchFamily="34" charset="0"/>
            </a:endParaRPr>
          </a:p>
        </p:txBody>
      </p:sp>
      <p:pic>
        <p:nvPicPr>
          <p:cNvPr id="7" name="Picture 2" descr="Resultado de imagen para logo u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7" y="620688"/>
            <a:ext cx="76668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logo ula sistema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620688"/>
            <a:ext cx="1060236" cy="11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logo cidi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56" y="620688"/>
            <a:ext cx="2393572" cy="7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65847" y="5168225"/>
            <a:ext cx="279621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700" dirty="0" smtClean="0">
                <a:latin typeface="Calibri" panose="020F0502020204030204" pitchFamily="34" charset="0"/>
              </a:rPr>
              <a:t>Tutor: 	PhD. Juan Cardillo</a:t>
            </a:r>
          </a:p>
          <a:p>
            <a:r>
              <a:rPr lang="es-VE" sz="1700" dirty="0" smtClean="0">
                <a:latin typeface="Calibri" panose="020F0502020204030204" pitchFamily="34" charset="0"/>
              </a:rPr>
              <a:t>Cotutor: 	PhD. Edgar Chacón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383182" y="5299246"/>
            <a:ext cx="208807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700" dirty="0" err="1" smtClean="0">
                <a:latin typeface="Calibri" panose="020F0502020204030204" pitchFamily="34" charset="0"/>
              </a:rPr>
              <a:t>Tesista</a:t>
            </a:r>
            <a:r>
              <a:rPr lang="es-VE" sz="1700" dirty="0" smtClean="0">
                <a:latin typeface="Calibri" panose="020F0502020204030204" pitchFamily="34" charset="0"/>
              </a:rPr>
              <a:t>: Br. Ysis </a:t>
            </a:r>
            <a:r>
              <a:rPr lang="es-VE" sz="1700" dirty="0" err="1" smtClean="0">
                <a:latin typeface="Calibri" panose="020F0502020204030204" pitchFamily="34" charset="0"/>
              </a:rPr>
              <a:t>Lacruz</a:t>
            </a:r>
            <a:endParaRPr lang="es-VE" sz="1700" dirty="0" smtClean="0">
              <a:latin typeface="Calibri" panose="020F0502020204030204" pitchFamily="34" charset="0"/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665847" y="3429000"/>
            <a:ext cx="784670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09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Industria 4.0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67543" y="3663824"/>
            <a:ext cx="2898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dirty="0" smtClean="0">
                <a:latin typeface="+mj-lt"/>
              </a:rPr>
              <a:t>Componentes principales:</a:t>
            </a:r>
            <a:endParaRPr lang="es-VE" sz="2000" dirty="0">
              <a:latin typeface="+mj-lt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088431" y="4198555"/>
            <a:ext cx="449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marL="285750" indent="-285750" algn="just">
              <a:buFontTx/>
              <a:buChar char="-"/>
              <a:defRPr sz="1700">
                <a:latin typeface="Century Gothic" panose="020B0502020202020204" pitchFamily="34" charset="0"/>
              </a:defRPr>
            </a:lvl1pPr>
          </a:lstStyle>
          <a:p>
            <a:r>
              <a:rPr lang="es-VE" sz="2000" dirty="0" smtClean="0">
                <a:latin typeface="+mj-lt"/>
              </a:rPr>
              <a:t>Sistemas </a:t>
            </a:r>
            <a:r>
              <a:rPr lang="es-VE" sz="2000" dirty="0" err="1" smtClean="0">
                <a:latin typeface="+mj-lt"/>
              </a:rPr>
              <a:t>Ciber</a:t>
            </a:r>
            <a:r>
              <a:rPr lang="es-VE" sz="2000" dirty="0" smtClean="0">
                <a:latin typeface="+mj-lt"/>
              </a:rPr>
              <a:t>-Físicos</a:t>
            </a:r>
          </a:p>
          <a:p>
            <a:r>
              <a:rPr lang="es-VE" sz="2000" dirty="0" smtClean="0">
                <a:latin typeface="+mj-lt"/>
              </a:rPr>
              <a:t>Internet (Industrial) de las Cosas, I(I)</a:t>
            </a:r>
            <a:r>
              <a:rPr lang="es-VE" sz="2000" dirty="0" err="1" smtClean="0">
                <a:latin typeface="+mj-lt"/>
              </a:rPr>
              <a:t>oT</a:t>
            </a:r>
            <a:endParaRPr lang="es-VE" sz="2000" dirty="0" smtClean="0">
              <a:latin typeface="+mj-lt"/>
            </a:endParaRPr>
          </a:p>
          <a:p>
            <a:r>
              <a:rPr lang="es-VE" sz="2000" dirty="0" smtClean="0">
                <a:latin typeface="+mj-lt"/>
              </a:rPr>
              <a:t>Analítica de Datos</a:t>
            </a:r>
          </a:p>
          <a:p>
            <a:r>
              <a:rPr lang="es-VE" sz="2000" dirty="0" smtClean="0">
                <a:latin typeface="+mj-lt"/>
              </a:rPr>
              <a:t>Empresa Inteligente</a:t>
            </a:r>
            <a:endParaRPr lang="es-VE" sz="2000" dirty="0">
              <a:latin typeface="+mj-lt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497675" y="1340768"/>
            <a:ext cx="61752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 smtClean="0">
                <a:solidFill>
                  <a:prstClr val="black"/>
                </a:solidFill>
                <a:latin typeface="+mj-lt"/>
              </a:rPr>
              <a:t>Es la 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integración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de 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dispositivos físicos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con 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sensores y software en red, utilizados para predecir,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monitorear, controlar 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y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planificar, en pro de 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mejores resultados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industriales.</a:t>
            </a:r>
            <a:endParaRPr lang="es-VE" sz="2000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8" name="7 Conector recto"/>
          <p:cNvCxnSpPr/>
          <p:nvPr/>
        </p:nvCxnSpPr>
        <p:spPr>
          <a:xfrm flipH="1">
            <a:off x="2849463" y="3140968"/>
            <a:ext cx="3331921" cy="0"/>
          </a:xfrm>
          <a:prstGeom prst="line">
            <a:avLst/>
          </a:prstGeom>
          <a:ln w="31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2849463" y="5949280"/>
            <a:ext cx="3331921" cy="0"/>
          </a:xfrm>
          <a:prstGeom prst="line">
            <a:avLst/>
          </a:prstGeom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6270506" y="2664207"/>
            <a:ext cx="125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/>
              <a:t>(Otto et al, 2015)</a:t>
            </a:r>
            <a:endParaRPr lang="es-VE" sz="1200" dirty="0"/>
          </a:p>
        </p:txBody>
      </p:sp>
    </p:spTree>
    <p:extLst>
      <p:ext uri="{BB962C8B-B14F-4D97-AF65-F5344CB8AC3E}">
        <p14:creationId xmlns:p14="http://schemas.microsoft.com/office/powerpoint/2010/main" val="83309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I4.0: Sistemas </a:t>
            </a:r>
            <a:r>
              <a:rPr lang="es-VE" sz="3000" dirty="0" err="1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Ciber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-físicos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898377" y="1793721"/>
            <a:ext cx="119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latin typeface="+mj-lt"/>
              </a:rPr>
              <a:t>(Lee et al, 2018)</a:t>
            </a:r>
            <a:endParaRPr lang="es-VE" sz="1200" dirty="0">
              <a:latin typeface="+mj-lt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068116" y="870392"/>
            <a:ext cx="70207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 smtClean="0">
                <a:solidFill>
                  <a:prstClr val="black"/>
                </a:solidFill>
              </a:rPr>
              <a:t>“Sistemas </a:t>
            </a:r>
            <a:r>
              <a:rPr lang="es-VE" dirty="0">
                <a:solidFill>
                  <a:prstClr val="black"/>
                </a:solidFill>
              </a:rPr>
              <a:t>físicos y de ingeniería cuyas operaciones son supervisadas, controladas, coordinadas e integradas por un núcleo informático y de </a:t>
            </a:r>
            <a:r>
              <a:rPr lang="es-VE" dirty="0" smtClean="0">
                <a:solidFill>
                  <a:prstClr val="black"/>
                </a:solidFill>
              </a:rPr>
              <a:t>comunicaciones.”</a:t>
            </a:r>
            <a:endParaRPr lang="es-VE" dirty="0">
              <a:solidFill>
                <a:prstClr val="black"/>
              </a:solidFill>
            </a:endParaRPr>
          </a:p>
        </p:txBody>
      </p:sp>
      <p:cxnSp>
        <p:nvCxnSpPr>
          <p:cNvPr id="8" name="7 Conector recto"/>
          <p:cNvCxnSpPr/>
          <p:nvPr/>
        </p:nvCxnSpPr>
        <p:spPr>
          <a:xfrm flipH="1">
            <a:off x="2752247" y="2204864"/>
            <a:ext cx="3331921" cy="0"/>
          </a:xfrm>
          <a:prstGeom prst="line">
            <a:avLst/>
          </a:prstGeom>
          <a:ln w="31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098" name="Picture 2" descr="D:\Documents\Tesis\digital-twin-prop\proyecto_YsisLacruz\figures\2c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38" y="2492896"/>
            <a:ext cx="5363324" cy="413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7217663" y="6237312"/>
            <a:ext cx="162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latin typeface="+mj-lt"/>
              </a:rPr>
              <a:t>(</a:t>
            </a:r>
            <a:r>
              <a:rPr lang="es-VE" sz="1200" dirty="0" err="1" smtClean="0">
                <a:latin typeface="+mj-lt"/>
              </a:rPr>
              <a:t>Monostori</a:t>
            </a:r>
            <a:r>
              <a:rPr lang="es-VE" sz="1200" dirty="0" smtClean="0">
                <a:latin typeface="+mj-lt"/>
              </a:rPr>
              <a:t> et al, 2018)</a:t>
            </a:r>
            <a:endParaRPr lang="es-VE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53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I4.0: Internet de </a:t>
            </a:r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l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as Cosas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CAPÍTULO 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Resultado de imagen para smart factori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3" name="AutoShape 4" descr="Resultado de imagen para smart factori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908266"/>
            <a:ext cx="4801984" cy="521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2103800" y="4921598"/>
            <a:ext cx="134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latin typeface="+mj-lt"/>
              </a:rPr>
              <a:t>(Boyes et al, 2018)</a:t>
            </a:r>
            <a:endParaRPr lang="es-VE" sz="1200" dirty="0">
              <a:latin typeface="+mj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306241" y="1988082"/>
            <a:ext cx="32475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>
                <a:solidFill>
                  <a:prstClr val="black"/>
                </a:solidFill>
                <a:latin typeface="+mj-lt"/>
              </a:rPr>
              <a:t>Sistema que comprende objetos inteligentes en red, tecnologías de información y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plataformas 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de computación en la nube, que permiten acceso, análisis, recopilación, comunicación e intercambio de información en tiempo real, inteligente y autónomo.</a:t>
            </a:r>
          </a:p>
        </p:txBody>
      </p:sp>
    </p:spTree>
    <p:extLst>
      <p:ext uri="{BB962C8B-B14F-4D97-AF65-F5344CB8AC3E}">
        <p14:creationId xmlns:p14="http://schemas.microsoft.com/office/powerpoint/2010/main" val="166965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I4.0: Analítica de Datos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311868"/>
            <a:ext cx="8512497" cy="454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460375" y="908720"/>
            <a:ext cx="81440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>
                <a:solidFill>
                  <a:prstClr val="black"/>
                </a:solidFill>
                <a:latin typeface="+mj-lt"/>
              </a:rPr>
              <a:t>Consiste en la extracción de datos de distintas fuentes y analizarlos con el fin de obtener información útil, necesaria para tomar mejores decisiones corporativas y plantear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estrategias.</a:t>
            </a:r>
            <a:endParaRPr lang="es-VE" sz="2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7340191" y="1924382"/>
            <a:ext cx="126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>
                <a:latin typeface="+mj-lt"/>
              </a:rPr>
              <a:t>(</a:t>
            </a:r>
            <a:r>
              <a:rPr lang="es-VE" sz="1200" dirty="0" err="1" smtClean="0">
                <a:latin typeface="+mj-lt"/>
              </a:rPr>
              <a:t>Qing</a:t>
            </a:r>
            <a:r>
              <a:rPr lang="es-VE" sz="1200" dirty="0" smtClean="0">
                <a:latin typeface="+mj-lt"/>
              </a:rPr>
              <a:t> et al, 2018)</a:t>
            </a:r>
            <a:endParaRPr lang="es-VE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803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I4.0: Empresa Inteligente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3" name="2 Rectángulo"/>
          <p:cNvSpPr/>
          <p:nvPr/>
        </p:nvSpPr>
        <p:spPr>
          <a:xfrm>
            <a:off x="460375" y="908720"/>
            <a:ext cx="81440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 smtClean="0">
                <a:solidFill>
                  <a:prstClr val="black"/>
                </a:solidFill>
                <a:latin typeface="+mj-lt"/>
              </a:rPr>
              <a:t>Fábricas donde los sistemas </a:t>
            </a:r>
            <a:r>
              <a:rPr lang="es-VE" sz="2000" dirty="0" err="1" smtClean="0">
                <a:solidFill>
                  <a:prstClr val="black"/>
                </a:solidFill>
                <a:latin typeface="+mj-lt"/>
              </a:rPr>
              <a:t>Ciber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-Físicos se comunican a través del </a:t>
            </a:r>
            <a:r>
              <a:rPr lang="es-VE" sz="2000" dirty="0" err="1" smtClean="0">
                <a:solidFill>
                  <a:prstClr val="black"/>
                </a:solidFill>
                <a:latin typeface="+mj-lt"/>
              </a:rPr>
              <a:t>IoT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, colaborando con los demás componentes y operadores en la ejecución de tareas.</a:t>
            </a:r>
            <a:endParaRPr lang="es-VE" sz="2000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5122" name="Picture 2" descr="https://metasmartfactory.com/wp-content/uploads/2019/05/metasmartfactory-solu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0" y="2653367"/>
            <a:ext cx="7708082" cy="41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7348655" y="1924383"/>
            <a:ext cx="125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/>
              <a:t>(Otto et al, 2015)</a:t>
            </a:r>
            <a:endParaRPr lang="es-VE" sz="1200" dirty="0"/>
          </a:p>
        </p:txBody>
      </p:sp>
      <p:sp>
        <p:nvSpPr>
          <p:cNvPr id="6" name="5 Rectángulo"/>
          <p:cNvSpPr/>
          <p:nvPr/>
        </p:nvSpPr>
        <p:spPr>
          <a:xfrm>
            <a:off x="6763220" y="6607133"/>
            <a:ext cx="23807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100" dirty="0" smtClean="0"/>
              <a:t>(https</a:t>
            </a:r>
            <a:r>
              <a:rPr lang="es-VE" sz="1100" dirty="0"/>
              <a:t>://</a:t>
            </a:r>
            <a:r>
              <a:rPr lang="es-VE" sz="1100" dirty="0" smtClean="0"/>
              <a:t>metasmartfactory.com, 2019)</a:t>
            </a:r>
            <a:endParaRPr lang="es-VE" sz="1100" dirty="0"/>
          </a:p>
        </p:txBody>
      </p:sp>
    </p:spTree>
    <p:extLst>
      <p:ext uri="{BB962C8B-B14F-4D97-AF65-F5344CB8AC3E}">
        <p14:creationId xmlns:p14="http://schemas.microsoft.com/office/powerpoint/2010/main" val="275020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Gemelo Digital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38" name="Picture 2" descr="Industria 4.0, la revoluciÃ³n indus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800" y="3068960"/>
            <a:ext cx="5923637" cy="3146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056485" y="1052736"/>
            <a:ext cx="70302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>
                <a:solidFill>
                  <a:prstClr val="black"/>
                </a:solidFill>
                <a:latin typeface="+mj-lt"/>
              </a:rPr>
              <a:t>Representación digital de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una 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entidad o sistema del mundo real a través de la información obtenida de sensores o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automatismos, permitiendo la interconexión de procesos.</a:t>
            </a:r>
            <a:endParaRPr lang="es-VE" sz="2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6436816" y="2068399"/>
            <a:ext cx="16499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200" dirty="0" smtClean="0"/>
              <a:t>(</a:t>
            </a:r>
            <a:r>
              <a:rPr lang="es-VE" sz="1200" dirty="0" err="1" smtClean="0"/>
              <a:t>Freiberger</a:t>
            </a:r>
            <a:r>
              <a:rPr lang="es-VE" sz="1200" dirty="0" smtClean="0"/>
              <a:t> et </a:t>
            </a:r>
            <a:r>
              <a:rPr lang="es-VE" sz="1200" dirty="0" err="1" smtClean="0"/>
              <a:t>all</a:t>
            </a:r>
            <a:r>
              <a:rPr lang="es-VE" sz="1200" dirty="0" smtClean="0"/>
              <a:t>, 2017)</a:t>
            </a:r>
            <a:endParaRPr lang="es-VE" sz="1200" dirty="0"/>
          </a:p>
        </p:txBody>
      </p:sp>
    </p:spTree>
    <p:extLst>
      <p:ext uri="{BB962C8B-B14F-4D97-AF65-F5344CB8AC3E}">
        <p14:creationId xmlns:p14="http://schemas.microsoft.com/office/powerpoint/2010/main" val="34658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de Conocimiento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3" name="2 Rectángulo"/>
          <p:cNvSpPr/>
          <p:nvPr/>
        </p:nvSpPr>
        <p:spPr>
          <a:xfrm>
            <a:off x="111090" y="888505"/>
            <a:ext cx="36075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 smtClean="0">
                <a:solidFill>
                  <a:prstClr val="black"/>
                </a:solidFill>
                <a:latin typeface="+mj-lt"/>
              </a:rPr>
              <a:t>Un modelo es la representación en un lenguaje entendible que expresa el comportamiento de un fenómeno.</a:t>
            </a:r>
            <a:endParaRPr lang="es-VE" sz="2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1090" y="2857841"/>
            <a:ext cx="28803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 smtClean="0">
                <a:solidFill>
                  <a:prstClr val="black"/>
                </a:solidFill>
                <a:latin typeface="+mj-lt"/>
              </a:rPr>
              <a:t>El modelo de procesos industriales se basa en el modelo de negocio y el modelo de producción.</a:t>
            </a:r>
            <a:endParaRPr lang="es-VE" sz="2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71121" y="4581128"/>
            <a:ext cx="30315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 smtClean="0">
                <a:solidFill>
                  <a:prstClr val="black"/>
                </a:solidFill>
                <a:latin typeface="+mj-lt"/>
              </a:rPr>
              <a:t>El modelo de conocimiento abarca las condiciones operativas del proceso, el flujo de producto y los recursos.</a:t>
            </a:r>
            <a:endParaRPr lang="es-VE" sz="2000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1266" name="Picture 2" descr="D:\Documents\Tesis\digital-twin-prop\proyecto_YsisLacruz\figures\2valuech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12" y="2669459"/>
            <a:ext cx="5503476" cy="22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Híbrido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3" name="2 Rectángulo"/>
          <p:cNvSpPr/>
          <p:nvPr/>
        </p:nvSpPr>
        <p:spPr>
          <a:xfrm>
            <a:off x="1151619" y="1216553"/>
            <a:ext cx="6837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 smtClean="0">
                <a:solidFill>
                  <a:prstClr val="black"/>
                </a:solidFill>
                <a:latin typeface="+mj-lt"/>
              </a:rPr>
              <a:t>Es la representación de las transiciones discretas y la evolución de las dinámicas continuas, afectadas por eventos discretos.</a:t>
            </a:r>
            <a:endParaRPr lang="es-VE" sz="2000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1" name="10 Conector recto"/>
          <p:cNvCxnSpPr/>
          <p:nvPr/>
        </p:nvCxnSpPr>
        <p:spPr>
          <a:xfrm flipH="1">
            <a:off x="2843808" y="2204864"/>
            <a:ext cx="3331921" cy="0"/>
          </a:xfrm>
          <a:prstGeom prst="line">
            <a:avLst/>
          </a:prstGeom>
          <a:ln w="31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137352" y="2962184"/>
            <a:ext cx="155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 smtClean="0">
                <a:solidFill>
                  <a:schemeClr val="tx2">
                    <a:lumMod val="75000"/>
                  </a:schemeClr>
                </a:solidFill>
              </a:rPr>
              <a:t>Redes de Petri</a:t>
            </a:r>
            <a:endParaRPr lang="es-VE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290" name="Picture 2" descr="D:\Documents\Tesis\digital-twin-prop\proyecto_YsisLacruz\figures\2petri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22" y="3503282"/>
            <a:ext cx="11715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33" y="6093296"/>
            <a:ext cx="144455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6156881" y="2962184"/>
            <a:ext cx="183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 smtClean="0">
                <a:solidFill>
                  <a:schemeClr val="tx2">
                    <a:lumMod val="75000"/>
                  </a:schemeClr>
                </a:solidFill>
              </a:rPr>
              <a:t>Sistema continuo</a:t>
            </a:r>
            <a:endParaRPr lang="es-VE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72" y="3503282"/>
            <a:ext cx="2345530" cy="59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87" y="4522457"/>
            <a:ext cx="37719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76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Hidrológicas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4338" name="Picture 2" descr="D:\Documents\Tesis\digital-twin-prop\proyecto_YsisLacruz\figures\3chainhyd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84" y="4048039"/>
            <a:ext cx="5522832" cy="16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403648" y="1268760"/>
            <a:ext cx="6336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>
                <a:solidFill>
                  <a:prstClr val="black"/>
                </a:solidFill>
                <a:latin typeface="+mj-lt"/>
              </a:rPr>
              <a:t>Las hidrológicas son una empresa de servicio cuya misión es proporcionar agua potable a una población, utilizando para ello las fuentes que proporciona la naturaleza, procesando el agua y devolviéndola al ambiente. </a:t>
            </a:r>
          </a:p>
        </p:txBody>
      </p:sp>
      <p:cxnSp>
        <p:nvCxnSpPr>
          <p:cNvPr id="8" name="7 Conector recto"/>
          <p:cNvCxnSpPr/>
          <p:nvPr/>
        </p:nvCxnSpPr>
        <p:spPr>
          <a:xfrm flipH="1">
            <a:off x="2855682" y="3140968"/>
            <a:ext cx="3331921" cy="0"/>
          </a:xfrm>
          <a:prstGeom prst="line">
            <a:avLst/>
          </a:prstGeom>
          <a:ln w="31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80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Hidrológicas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3314" name="Picture 2" descr="D:\Documents\Tesis\digital-twin-prop\proyecto_YsisLacruz\figures\2waterproc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6297"/>
            <a:ext cx="8082934" cy="527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2915816" y="2780928"/>
            <a:ext cx="3240360" cy="129614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VE" sz="2800" b="1" dirty="0" smtClean="0">
                <a:latin typeface="Century Gothic" panose="020B0502020202020204" pitchFamily="34" charset="0"/>
              </a:rPr>
              <a:t>CAPÍTULO I</a:t>
            </a:r>
          </a:p>
          <a:p>
            <a:pPr algn="ctr"/>
            <a:r>
              <a:rPr lang="es-VE" sz="2800" b="1" dirty="0" smtClean="0">
                <a:latin typeface="Century Gothic" panose="020B0502020202020204" pitchFamily="34" charset="0"/>
              </a:rPr>
              <a:t>Introducción</a:t>
            </a:r>
            <a:endParaRPr lang="es-VE" sz="2800" dirty="0" smtClean="0"/>
          </a:p>
        </p:txBody>
      </p:sp>
    </p:spTree>
    <p:extLst>
      <p:ext uri="{BB962C8B-B14F-4D97-AF65-F5344CB8AC3E}">
        <p14:creationId xmlns:p14="http://schemas.microsoft.com/office/powerpoint/2010/main" val="30011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Hidrológicas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5363" name="Picture 3" descr="D:\Documents\Tesis\digital-twin-prop\proyecto_YsisLacruz\figures\3valuechainhyd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052513"/>
            <a:ext cx="7888287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6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9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s-VE" sz="29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    Modelo de una Unidad de Producción</a:t>
            </a:r>
            <a:endParaRPr lang="es-VE" sz="29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3" name="2 Rectángulo"/>
          <p:cNvSpPr/>
          <p:nvPr/>
        </p:nvSpPr>
        <p:spPr>
          <a:xfrm>
            <a:off x="618984" y="1097582"/>
            <a:ext cx="7834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>
                <a:solidFill>
                  <a:prstClr val="black"/>
                </a:solidFill>
                <a:latin typeface="+mj-lt"/>
              </a:rPr>
              <a:t>Cada etapa o eslabón de la cadena de valor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del 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flujo de producción, es vista como una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unidad 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de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producción; continua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,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lotes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,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manufactura</a:t>
            </a:r>
            <a:r>
              <a:rPr lang="es-VE" sz="2000" dirty="0">
                <a:solidFill>
                  <a:prstClr val="black"/>
                </a:solidFill>
                <a:latin typeface="+mj-lt"/>
              </a:rPr>
              <a:t>, </a:t>
            </a:r>
            <a:r>
              <a:rPr lang="es-VE" sz="2000" dirty="0" smtClean="0">
                <a:solidFill>
                  <a:prstClr val="black"/>
                </a:solidFill>
                <a:latin typeface="+mj-lt"/>
              </a:rPr>
              <a:t>híbrida, dependiendo de la evolución del producto.</a:t>
            </a:r>
            <a:endParaRPr lang="es-VE" sz="2000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6386" name="Picture 2" descr="D:\Documents\Tesis\digital-twin-prop\proyecto_YsisLacruz\figures\2ap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39" y="2420886"/>
            <a:ext cx="7779914" cy="433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4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Proceso de Potabilización del Agua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80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7410" name="Picture 2" descr="D:\Documents\Tesis\digital-twin-prop\proyecto_YsisLacruz\figures\2pot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28" y="896900"/>
            <a:ext cx="4824534" cy="547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20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Proceso de Potabilización del Agua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80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8434" name="Picture 2" descr="D:\Documents\Tesis\digital-twin-prop\proyecto_YsisLacruz\figures\3p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8712968" cy="574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9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Condiciones de Calidad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80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"/>
          <p:cNvSpPr/>
          <p:nvPr/>
        </p:nvSpPr>
        <p:spPr>
          <a:xfrm>
            <a:off x="755576" y="908720"/>
            <a:ext cx="7560840" cy="2246769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Turbidez</a:t>
            </a:r>
            <a:r>
              <a:rPr lang="es-VE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: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solidFill>
                  <a:schemeClr val="tx1"/>
                </a:solidFill>
                <a:latin typeface="+mj-lt"/>
              </a:rPr>
              <a:t>Agua cruda captada menor a </a:t>
            </a:r>
            <a:r>
              <a:rPr lang="es-VE" sz="2000" dirty="0" smtClean="0">
                <a:latin typeface="+mj-lt"/>
              </a:rPr>
              <a:t>100</a:t>
            </a:r>
            <a:r>
              <a:rPr lang="es-VE" sz="2000" dirty="0" smtClean="0">
                <a:solidFill>
                  <a:schemeClr val="tx1"/>
                </a:solidFill>
                <a:latin typeface="+mj-lt"/>
              </a:rPr>
              <a:t> NTU.</a:t>
            </a:r>
          </a:p>
          <a:p>
            <a:pPr marL="285750" indent="-285750" algn="just">
              <a:buFontTx/>
              <a:buChar char="-"/>
            </a:pPr>
            <a:r>
              <a:rPr lang="es-VE" sz="2000" dirty="0">
                <a:latin typeface="+mj-lt"/>
              </a:rPr>
              <a:t>De superar los </a:t>
            </a:r>
            <a:r>
              <a:rPr lang="es-VE" sz="2000" dirty="0" smtClean="0">
                <a:latin typeface="+mj-lt"/>
              </a:rPr>
              <a:t>100 </a:t>
            </a:r>
            <a:r>
              <a:rPr lang="es-VE" sz="2000" dirty="0">
                <a:latin typeface="+mj-lt"/>
              </a:rPr>
              <a:t>NTU, se requiere mayor cantidad de coagulante, afectando costos</a:t>
            </a:r>
            <a:r>
              <a:rPr lang="es-VE" sz="2000" dirty="0" smtClean="0">
                <a:latin typeface="+mj-lt"/>
              </a:rPr>
              <a:t>.</a:t>
            </a:r>
            <a:endParaRPr lang="es-VE" sz="2000" dirty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solidFill>
                  <a:schemeClr val="tx1"/>
                </a:solidFill>
                <a:latin typeface="+mj-lt"/>
              </a:rPr>
              <a:t>Consumo humano </a:t>
            </a:r>
            <a:r>
              <a:rPr lang="es-VE" sz="2000" dirty="0" smtClean="0">
                <a:latin typeface="+mj-lt"/>
              </a:rPr>
              <a:t>a menos de </a:t>
            </a:r>
            <a:r>
              <a:rPr lang="es-VE" sz="2000" dirty="0" smtClean="0">
                <a:solidFill>
                  <a:schemeClr val="tx1"/>
                </a:solidFill>
                <a:latin typeface="+mj-lt"/>
              </a:rPr>
              <a:t>2 NTU.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Los valores varían según las condiciones climáticas.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Instrumento: </a:t>
            </a:r>
            <a:r>
              <a:rPr lang="es-VE" sz="2000" dirty="0" err="1" smtClean="0">
                <a:latin typeface="+mj-lt"/>
              </a:rPr>
              <a:t>Turbidímetro</a:t>
            </a:r>
            <a:r>
              <a:rPr lang="es-VE" sz="2000" dirty="0" smtClean="0">
                <a:latin typeface="+mj-lt"/>
              </a:rPr>
              <a:t>.</a:t>
            </a:r>
            <a:endParaRPr lang="es-VE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755576" y="3406008"/>
            <a:ext cx="7560840" cy="101566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Color Aparente</a:t>
            </a:r>
            <a:r>
              <a:rPr lang="es-VE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: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solidFill>
                  <a:schemeClr val="tx1"/>
                </a:solidFill>
                <a:latin typeface="+mj-lt"/>
              </a:rPr>
              <a:t>Límite permisible para aguas potabilizadas menor a 15 PCU.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Instrumento: Espectrofotómetro.</a:t>
            </a:r>
            <a:endParaRPr lang="es-VE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755576" y="4725144"/>
            <a:ext cx="7560840" cy="101566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pH</a:t>
            </a:r>
            <a:r>
              <a:rPr lang="es-VE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: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solidFill>
                  <a:schemeClr val="tx1"/>
                </a:solidFill>
                <a:latin typeface="+mj-lt"/>
              </a:rPr>
              <a:t>Valores entre 6,9 y 9.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Instrumento: pH-metro.</a:t>
            </a:r>
            <a:endParaRPr lang="es-VE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18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Unidad de Coagulación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80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" name="6 Rectángulo"/>
          <p:cNvSpPr/>
          <p:nvPr/>
        </p:nvSpPr>
        <p:spPr>
          <a:xfrm>
            <a:off x="460374" y="3068960"/>
            <a:ext cx="2671466" cy="87716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Entrada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Agua cruda, captada de una fuente.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187624" y="4365104"/>
            <a:ext cx="6626290" cy="1923604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Proceso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Se trata de realizar una mezcla rápida mientras se añaden los químicos coagulantes.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El tiempo de residencia es corto, dependerá del flujo de entrada adecuado al resalto hidráulico existente.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Los químicos permiten la reacción de las partículas coloidales.</a:t>
            </a:r>
            <a:endParaRPr lang="es-VE" sz="17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012160" y="3020988"/>
            <a:ext cx="2680926" cy="87716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Salida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Agua con químicos coagulantes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9 Imagen" descr="Imagen relacionada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9"/>
          <a:stretch/>
        </p:blipFill>
        <p:spPr bwMode="auto">
          <a:xfrm>
            <a:off x="2843808" y="836712"/>
            <a:ext cx="3473014" cy="218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9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Unidad de Floculación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80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CAPÍTULO 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" name="6 Rectángulo"/>
          <p:cNvSpPr/>
          <p:nvPr/>
        </p:nvSpPr>
        <p:spPr>
          <a:xfrm>
            <a:off x="460374" y="3068960"/>
            <a:ext cx="2671466" cy="87716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Entrada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Agua con coagulante + químicos añadidos.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187624" y="4365104"/>
            <a:ext cx="6626290" cy="1923604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Proceso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Se realiza una mezcla lenta para permitir la aglomeración de partículas coloidales.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Tiempo de retención entre 20 y 30 min, dependiendo del estudio de jarras.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Agitador mecánico en el caso de estudio, regulación de frecuencia según cálculos de gradiente.</a:t>
            </a:r>
            <a:endParaRPr lang="es-VE" sz="17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012160" y="3020988"/>
            <a:ext cx="2680926" cy="61555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Salida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Agua con </a:t>
            </a:r>
            <a:r>
              <a:rPr lang="es-VE" sz="1700" dirty="0" err="1" smtClean="0">
                <a:latin typeface="Century Gothic" panose="020B0502020202020204" pitchFamily="34" charset="0"/>
              </a:rPr>
              <a:t>flóculos</a:t>
            </a:r>
            <a:r>
              <a:rPr lang="es-VE" sz="1700" dirty="0" smtClean="0">
                <a:latin typeface="Century Gothic" panose="020B0502020202020204" pitchFamily="34" charset="0"/>
              </a:rPr>
              <a:t>.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0" t="36425" r="14921" b="20655"/>
          <a:stretch/>
        </p:blipFill>
        <p:spPr bwMode="auto">
          <a:xfrm>
            <a:off x="1954877" y="1052736"/>
            <a:ext cx="5397746" cy="179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3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de Sedimentación</a:t>
            </a: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80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" name="6 Rectángulo"/>
          <p:cNvSpPr/>
          <p:nvPr/>
        </p:nvSpPr>
        <p:spPr>
          <a:xfrm>
            <a:off x="460374" y="2708920"/>
            <a:ext cx="2671466" cy="87716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Entrada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Agua con </a:t>
            </a:r>
            <a:r>
              <a:rPr lang="es-VE" sz="17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flóculos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formados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202085" y="3861048"/>
            <a:ext cx="6626290" cy="2970044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Proceso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Tanque con láminas inclinadas 60° que retienen los </a:t>
            </a:r>
            <a:r>
              <a:rPr lang="es-VE" sz="1700" dirty="0" err="1" smtClean="0">
                <a:latin typeface="Century Gothic" panose="020B0502020202020204" pitchFamily="34" charset="0"/>
              </a:rPr>
              <a:t>flóculos</a:t>
            </a:r>
            <a:r>
              <a:rPr lang="es-VE" sz="1700" dirty="0" smtClean="0">
                <a:latin typeface="Century Gothic" panose="020B0502020202020204" pitchFamily="34" charset="0"/>
              </a:rPr>
              <a:t> en suspensión provenientes de la unidad anterior.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Tiempo de retención entre 2 y 4 h, dependiendo del estudio de jarras.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El flujo que pasa a la siguiente unidad es recolectado por canales en la parte superior del tanque.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Es necesario realizar lavados periódicamente, dependiendo de la calidad de la fuente.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La condición de lavado será determinada por la turbidez o la altura en el tanque.</a:t>
            </a:r>
            <a:endParaRPr lang="es-VE" sz="17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012160" y="2708920"/>
            <a:ext cx="2680926" cy="87716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Salida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Agua laminar sin </a:t>
            </a:r>
            <a:r>
              <a:rPr lang="es-VE" sz="1700" dirty="0" err="1" smtClean="0">
                <a:latin typeface="Century Gothic" panose="020B0502020202020204" pitchFamily="34" charset="0"/>
              </a:rPr>
              <a:t>flóculos</a:t>
            </a:r>
            <a:r>
              <a:rPr lang="es-VE" sz="1700" dirty="0" smtClean="0">
                <a:latin typeface="Century Gothic" panose="020B0502020202020204" pitchFamily="34" charset="0"/>
              </a:rPr>
              <a:t>.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5602" name="Picture 2" descr="D:\Downloads\Hazen-2 sedimentad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00" y="685675"/>
            <a:ext cx="2993860" cy="2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3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de Filtración</a:t>
            </a: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80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</a:t>
            </a:r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" name="6 Rectángulo"/>
          <p:cNvSpPr/>
          <p:nvPr/>
        </p:nvSpPr>
        <p:spPr>
          <a:xfrm>
            <a:off x="460374" y="3068960"/>
            <a:ext cx="2671466" cy="61555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Entrada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Agua clarificada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187624" y="4077072"/>
            <a:ext cx="6626290" cy="2446824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Proceso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Se hace pasar el agua por un medio poroso para retener los sólidos que la decantación no logró remover.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Tiempo de filtrado en filtros rápidos 120-360 m3/m2/día.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Es necesario realizar </a:t>
            </a:r>
            <a:r>
              <a:rPr lang="es-VE" sz="17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retrolavados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periódicamente con agua ya purificada, dependiendo de la calidad de la fuente, buscando que el gasto del recurso sea mínimo.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La condición de lavado será determinada por la turbidez o la altura en el tanque.</a:t>
            </a:r>
            <a:endParaRPr lang="es-VE" sz="17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012160" y="3020988"/>
            <a:ext cx="2680926" cy="61555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Salida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Agua sin sedimentos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81" y="941461"/>
            <a:ext cx="4562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4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de Desinfección</a:t>
            </a: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80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" name="6 Rectángulo"/>
          <p:cNvSpPr/>
          <p:nvPr/>
        </p:nvSpPr>
        <p:spPr>
          <a:xfrm>
            <a:off x="460374" y="3068960"/>
            <a:ext cx="2671466" cy="61555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Entrada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Agua filtrada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187624" y="4077072"/>
            <a:ext cx="6626290" cy="113877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Proceso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Se hace uso de agentes químicos que destruyen los microorganismos.</a:t>
            </a:r>
          </a:p>
          <a:p>
            <a:pPr algn="just"/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La dosis de desinfectante se determina en el laboratorio.</a:t>
            </a:r>
          </a:p>
        </p:txBody>
      </p:sp>
      <p:sp>
        <p:nvSpPr>
          <p:cNvPr id="9" name="8 Rectángulo"/>
          <p:cNvSpPr/>
          <p:nvPr/>
        </p:nvSpPr>
        <p:spPr>
          <a:xfrm>
            <a:off x="6012160" y="3020988"/>
            <a:ext cx="2680926" cy="61555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Salida</a:t>
            </a: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Agua potabilizada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9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25" y="836712"/>
            <a:ext cx="2533288" cy="2009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9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1"/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Introducción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19" y="0"/>
            <a:ext cx="2448272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latin typeface="Gill Sans MT" panose="020B0502020104020203" pitchFamily="34" charset="0"/>
              </a:rPr>
              <a:t>CAPÍTULO I:</a:t>
            </a:r>
            <a:endParaRPr lang="es-VE" sz="2500" b="1" dirty="0">
              <a:latin typeface="Gill Sans MT" panose="020B0502020104020203" pitchFamily="34" charset="0"/>
            </a:endParaRPr>
          </a:p>
        </p:txBody>
      </p:sp>
      <p:pic>
        <p:nvPicPr>
          <p:cNvPr id="2" name="Picture 2" descr="D:\Documents\Tesis\digital-twin-prop\proyecto_YsisLacruz\figures\1industry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56992"/>
            <a:ext cx="665003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364088" y="1124743"/>
            <a:ext cx="344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/>
              <a:t>I4.0 ofrece </a:t>
            </a:r>
            <a:r>
              <a:rPr lang="es-VE" dirty="0"/>
              <a:t>n</a:t>
            </a:r>
            <a:r>
              <a:rPr lang="es-VE" dirty="0" smtClean="0"/>
              <a:t>uevos métodos para encarar los procesos complejos de sistemas críticos, aquellos que son clave en el desarrollo humano e industrial.</a:t>
            </a:r>
            <a:endParaRPr lang="es-VE" dirty="0"/>
          </a:p>
        </p:txBody>
      </p:sp>
      <p:sp>
        <p:nvSpPr>
          <p:cNvPr id="6" name="5 CuadroTexto"/>
          <p:cNvSpPr txBox="1"/>
          <p:nvPr/>
        </p:nvSpPr>
        <p:spPr>
          <a:xfrm>
            <a:off x="575253" y="1124744"/>
            <a:ext cx="3348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/>
              <a:t>Durante los próximos diez años los factores de riesgo de mayor impacto estarán relacionados con el agua, definiendo como un problema la disponibilidad, el gasto excesivo y la calidad.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83320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Unidad </a:t>
            </a:r>
            <a:r>
              <a:rPr lang="es-VE" sz="3000" dirty="0" err="1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Holónica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de Producción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9458" name="Picture 2" descr="D:\Downloads\Imagenes nuevas\figuras adicionales\UPH_Mod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2" y="1085100"/>
            <a:ext cx="8676456" cy="495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8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Hidrológicas como modelo UPH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2050" name="Picture 2" descr="D:\Documents\Tesis\digital-twin-prop\proyecto_YsisLacruz\figures\3holonichyd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61" y="908720"/>
            <a:ext cx="7496001" cy="543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8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err="1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Epanet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20482" name="Picture 2" descr="D:\Documents\Tesis\digital-twin-prop\proyecto_YsisLacruz\figures\2epa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02" y="3475266"/>
            <a:ext cx="3220106" cy="252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2124486" y="969611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/>
              <a:t>Es un programa orientado al análisis de los procesos de distribución de agua y el seguimiento de calidad, donde se conjugan algoritmos de cálculos e interfaz gráfica que permiten plasmar los componentes de una red hidráulica (tuberías, tanques, bombas, válvulas, reservorios)</a:t>
            </a:r>
          </a:p>
        </p:txBody>
      </p:sp>
    </p:spTree>
    <p:extLst>
      <p:ext uri="{BB962C8B-B14F-4D97-AF65-F5344CB8AC3E}">
        <p14:creationId xmlns:p14="http://schemas.microsoft.com/office/powerpoint/2010/main" val="8497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2026454" y="2602803"/>
            <a:ext cx="5112568" cy="165618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III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Modelos del Gemelo Digital para Potabilización</a:t>
            </a:r>
            <a:endParaRPr lang="es-VE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Condiciones de Operación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III: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Rectángulo"/>
          <p:cNvSpPr/>
          <p:nvPr/>
        </p:nvSpPr>
        <p:spPr>
          <a:xfrm>
            <a:off x="307974" y="1052736"/>
            <a:ext cx="33999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 smtClean="0"/>
              <a:t>Toda </a:t>
            </a:r>
            <a:r>
              <a:rPr lang="es-VE" sz="2000" dirty="0"/>
              <a:t>unidad inicia, opera y se detiene, asociado a estados de arranque, </a:t>
            </a:r>
            <a:r>
              <a:rPr lang="es-VE" sz="2000" dirty="0" smtClean="0"/>
              <a:t>operación y parada.</a:t>
            </a:r>
            <a:endParaRPr lang="es-VE" sz="2000" dirty="0"/>
          </a:p>
        </p:txBody>
      </p:sp>
      <p:sp>
        <p:nvSpPr>
          <p:cNvPr id="7" name="6 Rectángulo"/>
          <p:cNvSpPr/>
          <p:nvPr/>
        </p:nvSpPr>
        <p:spPr>
          <a:xfrm>
            <a:off x="4842283" y="1098902"/>
            <a:ext cx="1601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Arranque (A)</a:t>
            </a:r>
          </a:p>
          <a:p>
            <a:r>
              <a:rPr lang="pt-BR" dirty="0" smtClean="0"/>
              <a:t>Operando </a:t>
            </a:r>
            <a:r>
              <a:rPr lang="pt-BR" dirty="0"/>
              <a:t>(</a:t>
            </a:r>
            <a:r>
              <a:rPr lang="pt-BR" dirty="0" smtClean="0"/>
              <a:t>O)</a:t>
            </a:r>
          </a:p>
          <a:p>
            <a:r>
              <a:rPr lang="pt-BR" dirty="0" smtClean="0"/>
              <a:t>Parada </a:t>
            </a:r>
            <a:r>
              <a:rPr lang="pt-BR" dirty="0"/>
              <a:t>(P)</a:t>
            </a:r>
            <a:endParaRPr lang="es-VE" dirty="0"/>
          </a:p>
        </p:txBody>
      </p:sp>
      <p:sp>
        <p:nvSpPr>
          <p:cNvPr id="8" name="7 Rectángulo"/>
          <p:cNvSpPr/>
          <p:nvPr/>
        </p:nvSpPr>
        <p:spPr>
          <a:xfrm>
            <a:off x="6948264" y="1098902"/>
            <a:ext cx="1781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Normal (N</a:t>
            </a:r>
            <a:r>
              <a:rPr lang="pt-BR" dirty="0" smtClean="0"/>
              <a:t>)</a:t>
            </a:r>
            <a:endParaRPr lang="pt-BR" dirty="0"/>
          </a:p>
          <a:p>
            <a:r>
              <a:rPr lang="pt-BR" dirty="0"/>
              <a:t>Degradado (D</a:t>
            </a:r>
            <a:r>
              <a:rPr lang="pt-BR" dirty="0" smtClean="0"/>
              <a:t>) </a:t>
            </a:r>
          </a:p>
          <a:p>
            <a:r>
              <a:rPr lang="pt-BR" dirty="0" err="1" smtClean="0"/>
              <a:t>Fallo</a:t>
            </a:r>
            <a:r>
              <a:rPr lang="pt-BR" dirty="0" smtClean="0"/>
              <a:t> </a:t>
            </a:r>
            <a:r>
              <a:rPr lang="pt-BR" dirty="0"/>
              <a:t>(F)</a:t>
            </a:r>
            <a:endParaRPr lang="es-VE" dirty="0"/>
          </a:p>
        </p:txBody>
      </p:sp>
      <p:cxnSp>
        <p:nvCxnSpPr>
          <p:cNvPr id="10" name="9 Conector recto de flecha"/>
          <p:cNvCxnSpPr/>
          <p:nvPr/>
        </p:nvCxnSpPr>
        <p:spPr>
          <a:xfrm>
            <a:off x="3851920" y="1560567"/>
            <a:ext cx="720080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10 Abrir llave"/>
          <p:cNvSpPr/>
          <p:nvPr/>
        </p:nvSpPr>
        <p:spPr>
          <a:xfrm>
            <a:off x="6660232" y="1128519"/>
            <a:ext cx="144016" cy="864096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892" y="2771775"/>
            <a:ext cx="30575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 descr="D:\Documents\Tesis\digital-twin-prop\proyecto_YsisLacruz\figures\3unitstatesr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24944"/>
            <a:ext cx="5643245" cy="354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de Coagulación</a:t>
            </a: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III: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aphicFrame>
        <p:nvGraphicFramePr>
          <p:cNvPr id="12" name="1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47378"/>
              </p:ext>
            </p:extLst>
          </p:nvPr>
        </p:nvGraphicFramePr>
        <p:xfrm>
          <a:off x="307976" y="1052736"/>
          <a:ext cx="8512496" cy="5150466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527720"/>
                <a:gridCol w="2016224"/>
                <a:gridCol w="2664296"/>
                <a:gridCol w="2304256"/>
              </a:tblGrid>
              <a:tr h="612695">
                <a:tc>
                  <a:txBody>
                    <a:bodyPr/>
                    <a:lstStyle/>
                    <a:p>
                      <a:pPr algn="r"/>
                      <a:r>
                        <a:rPr lang="es-VE" dirty="0" smtClean="0"/>
                        <a:t>Estado</a:t>
                      </a:r>
                    </a:p>
                    <a:p>
                      <a:r>
                        <a:rPr lang="es-VE" dirty="0" smtClean="0"/>
                        <a:t>Condición</a:t>
                      </a:r>
                      <a:endParaRPr lang="es-VE" dirty="0"/>
                    </a:p>
                  </a:txBody>
                  <a:tcPr anchor="b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Flujo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Recursos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Proceso</a:t>
                      </a:r>
                      <a:endParaRPr lang="es-VE" dirty="0"/>
                    </a:p>
                  </a:txBody>
                  <a:tcPr anchor="ctr"/>
                </a:tc>
              </a:tr>
              <a:tr h="1838086">
                <a:tc>
                  <a:txBody>
                    <a:bodyPr/>
                    <a:lstStyle/>
                    <a:p>
                      <a:r>
                        <a:rPr lang="es-VE" dirty="0" smtClean="0"/>
                        <a:t>Normal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Qp</a:t>
                      </a:r>
                      <a:r>
                        <a:rPr lang="es-VE" sz="1700" baseline="0" dirty="0" smtClean="0">
                          <a:sym typeface="Symbol"/>
                        </a:rPr>
                        <a:t> 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Qo</a:t>
                      </a:r>
                      <a:endParaRPr lang="es-VE" sz="1700" baseline="0" dirty="0" smtClean="0">
                        <a:sym typeface="Symbol"/>
                      </a:endParaRPr>
                    </a:p>
                    <a:p>
                      <a:r>
                        <a:rPr lang="es-VE" sz="1700" dirty="0" smtClean="0"/>
                        <a:t>NTU &lt; </a:t>
                      </a:r>
                      <a:r>
                        <a:rPr lang="es-VE" sz="1700" dirty="0" smtClean="0"/>
                        <a:t>100</a:t>
                      </a:r>
                      <a:endParaRPr lang="es-VE" sz="1700" dirty="0" smtClean="0"/>
                    </a:p>
                    <a:p>
                      <a:r>
                        <a:rPr lang="es-VE" sz="1700" dirty="0" smtClean="0"/>
                        <a:t>6,5 &lt; pH &lt;</a:t>
                      </a:r>
                      <a:r>
                        <a:rPr lang="es-VE" sz="1700" baseline="0" dirty="0" smtClean="0"/>
                        <a:t> 9</a:t>
                      </a:r>
                    </a:p>
                    <a:p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Cantidad</a:t>
                      </a:r>
                      <a:r>
                        <a:rPr lang="es-VE" sz="1500" baseline="0" dirty="0" smtClean="0"/>
                        <a:t> suficiente de químicos para adicionar.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Sensores funcionales (recurso humano o tecnológico).</a:t>
                      </a:r>
                    </a:p>
                    <a:p>
                      <a:pPr algn="just"/>
                      <a:r>
                        <a:rPr lang="es-VE" sz="1500" dirty="0" smtClean="0"/>
                        <a:t>Válvula</a:t>
                      </a:r>
                      <a:r>
                        <a:rPr lang="es-VE" sz="1500" baseline="0" dirty="0" smtClean="0"/>
                        <a:t> de salida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entrada abierta, en funcionamiento.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Cantidad</a:t>
                      </a:r>
                      <a:r>
                        <a:rPr lang="es-VE" sz="1700" baseline="0" dirty="0" smtClean="0"/>
                        <a:t> de coagulante adecuada.</a:t>
                      </a:r>
                      <a:endParaRPr lang="es-VE" sz="1700" dirty="0"/>
                    </a:p>
                  </a:txBody>
                  <a:tcPr/>
                </a:tc>
              </a:tr>
              <a:tr h="1619266">
                <a:tc>
                  <a:txBody>
                    <a:bodyPr/>
                    <a:lstStyle/>
                    <a:p>
                      <a:r>
                        <a:rPr lang="es-VE" dirty="0" smtClean="0"/>
                        <a:t>Degradado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&lt;&lt;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err="1" smtClean="0"/>
                        <a:t>Qp</a:t>
                      </a:r>
                      <a:r>
                        <a:rPr lang="es-VE" sz="1700" baseline="0" dirty="0" smtClean="0"/>
                        <a:t>, </a:t>
                      </a:r>
                      <a:r>
                        <a:rPr lang="es-VE" sz="1700" baseline="0" dirty="0" err="1" smtClean="0"/>
                        <a:t>Qi</a:t>
                      </a:r>
                      <a:r>
                        <a:rPr lang="es-VE" sz="1700" baseline="0" dirty="0" smtClean="0"/>
                        <a:t> &gt;&gt; </a:t>
                      </a:r>
                      <a:r>
                        <a:rPr lang="es-VE" sz="1700" baseline="0" dirty="0" err="1" smtClean="0"/>
                        <a:t>Qp</a:t>
                      </a:r>
                      <a:endParaRPr lang="es-VE" sz="1700" baseline="0" dirty="0" smtClean="0"/>
                    </a:p>
                    <a:p>
                      <a:r>
                        <a:rPr lang="es-VE" sz="1700" baseline="0" dirty="0" err="1" smtClean="0"/>
                        <a:t>Qo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dirty="0" smtClean="0"/>
                        <a:t>&lt;&lt;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err="1" smtClean="0"/>
                        <a:t>Qp</a:t>
                      </a:r>
                      <a:r>
                        <a:rPr lang="es-VE" sz="1700" baseline="0" dirty="0" smtClean="0"/>
                        <a:t>, </a:t>
                      </a:r>
                      <a:r>
                        <a:rPr lang="es-VE" sz="1700" baseline="0" dirty="0" err="1" smtClean="0"/>
                        <a:t>Qo</a:t>
                      </a:r>
                      <a:r>
                        <a:rPr lang="es-VE" sz="1700" baseline="0" dirty="0" smtClean="0"/>
                        <a:t> &gt;&gt; </a:t>
                      </a:r>
                      <a:r>
                        <a:rPr lang="es-VE" sz="1700" baseline="0" dirty="0" err="1" smtClean="0"/>
                        <a:t>Qp</a:t>
                      </a:r>
                      <a:endParaRPr lang="es-VE" sz="1700" baseline="0" dirty="0" smtClean="0"/>
                    </a:p>
                    <a:p>
                      <a:r>
                        <a:rPr lang="es-VE" sz="1700" baseline="0" dirty="0" smtClean="0"/>
                        <a:t>NTU &gt; </a:t>
                      </a:r>
                      <a:r>
                        <a:rPr lang="es-VE" sz="1700" baseline="0" dirty="0" smtClean="0"/>
                        <a:t>100</a:t>
                      </a:r>
                      <a:endParaRPr lang="es-VE" sz="1700" baseline="0" dirty="0" smtClean="0"/>
                    </a:p>
                    <a:p>
                      <a:r>
                        <a:rPr lang="es-VE" sz="1700" baseline="0" dirty="0" smtClean="0"/>
                        <a:t>pH &lt; 6,5 , pH &gt;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Cantidad limitada o nula de químicos para adicionar.</a:t>
                      </a:r>
                    </a:p>
                    <a:p>
                      <a:pPr algn="just"/>
                      <a:r>
                        <a:rPr lang="es-VE" sz="1500" dirty="0" smtClean="0"/>
                        <a:t>Sensores en falla</a:t>
                      </a:r>
                      <a:r>
                        <a:rPr lang="es-VE" sz="1500" baseline="0" dirty="0" smtClean="0"/>
                        <a:t> (falta de personal, falla en dispositivos)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Válvulas con fallas mecánicas, sin interrupción total de flujo.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Mantenimiento de la unidad.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baseline="0" dirty="0" smtClean="0"/>
                        <a:t>Cantidad de coagulante fuera del rango ideal.</a:t>
                      </a:r>
                      <a:endParaRPr lang="es-VE" sz="1700" dirty="0"/>
                    </a:p>
                  </a:txBody>
                  <a:tcPr/>
                </a:tc>
              </a:tr>
              <a:tr h="898506">
                <a:tc>
                  <a:txBody>
                    <a:bodyPr/>
                    <a:lstStyle/>
                    <a:p>
                      <a:r>
                        <a:rPr lang="es-VE" dirty="0" smtClean="0"/>
                        <a:t>Falla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0</a:t>
                      </a:r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Válvula de entrada en falla, interrupción del</a:t>
                      </a:r>
                      <a:r>
                        <a:rPr lang="es-VE" sz="1500" baseline="0" dirty="0" smtClean="0"/>
                        <a:t> flujo.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VE" sz="1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12 CuadroTexto"/>
          <p:cNvSpPr txBox="1"/>
          <p:nvPr/>
        </p:nvSpPr>
        <p:spPr>
          <a:xfrm>
            <a:off x="307975" y="6342392"/>
            <a:ext cx="272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Qp</a:t>
            </a:r>
            <a:r>
              <a:rPr lang="es-VE" dirty="0" smtClean="0"/>
              <a:t> = Caudal de producción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8675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de Floculación</a:t>
            </a: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III: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aphicFrame>
        <p:nvGraphicFramePr>
          <p:cNvPr id="12" name="1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794711"/>
              </p:ext>
            </p:extLst>
          </p:nvPr>
        </p:nvGraphicFramePr>
        <p:xfrm>
          <a:off x="307976" y="1052736"/>
          <a:ext cx="8512496" cy="571500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527720"/>
                <a:gridCol w="2016224"/>
                <a:gridCol w="2664296"/>
                <a:gridCol w="2304256"/>
              </a:tblGrid>
              <a:tr h="612695">
                <a:tc>
                  <a:txBody>
                    <a:bodyPr/>
                    <a:lstStyle/>
                    <a:p>
                      <a:pPr algn="r"/>
                      <a:r>
                        <a:rPr lang="es-VE" dirty="0" smtClean="0"/>
                        <a:t>Estado</a:t>
                      </a:r>
                    </a:p>
                    <a:p>
                      <a:r>
                        <a:rPr lang="es-VE" dirty="0" smtClean="0"/>
                        <a:t>Condición</a:t>
                      </a:r>
                      <a:endParaRPr lang="es-VE" dirty="0"/>
                    </a:p>
                  </a:txBody>
                  <a:tcPr anchor="b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Flujo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Recursos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Proceso</a:t>
                      </a:r>
                      <a:endParaRPr lang="es-VE" dirty="0"/>
                    </a:p>
                  </a:txBody>
                  <a:tcPr anchor="ctr"/>
                </a:tc>
              </a:tr>
              <a:tr h="1838086">
                <a:tc>
                  <a:txBody>
                    <a:bodyPr/>
                    <a:lstStyle/>
                    <a:p>
                      <a:r>
                        <a:rPr lang="es-VE" dirty="0" smtClean="0"/>
                        <a:t>Normal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Qp</a:t>
                      </a:r>
                      <a:r>
                        <a:rPr lang="es-VE" sz="1700" baseline="0" dirty="0" smtClean="0">
                          <a:sym typeface="Symbol"/>
                        </a:rPr>
                        <a:t> 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Qo</a:t>
                      </a:r>
                      <a:endParaRPr lang="es-VE" sz="1700" baseline="0" dirty="0" smtClean="0">
                        <a:sym typeface="Symbol"/>
                      </a:endParaRPr>
                    </a:p>
                    <a:p>
                      <a:r>
                        <a:rPr lang="es-VE" sz="1700" dirty="0" smtClean="0"/>
                        <a:t>NTU &lt; </a:t>
                      </a:r>
                      <a:r>
                        <a:rPr lang="es-VE" sz="1700" dirty="0" smtClean="0"/>
                        <a:t>100</a:t>
                      </a:r>
                      <a:endParaRPr lang="es-VE" sz="1700" dirty="0" smtClean="0"/>
                    </a:p>
                    <a:p>
                      <a:r>
                        <a:rPr lang="es-VE" sz="1700" dirty="0" smtClean="0"/>
                        <a:t>6,5 &lt; pH &lt;</a:t>
                      </a:r>
                      <a:r>
                        <a:rPr lang="es-VE" sz="1700" baseline="0" dirty="0" smtClean="0"/>
                        <a:t> 9</a:t>
                      </a:r>
                    </a:p>
                    <a:p>
                      <a:r>
                        <a:rPr lang="es-VE" sz="1700" baseline="0" dirty="0" smtClean="0"/>
                        <a:t>Nivel del tanque adecuado.</a:t>
                      </a:r>
                    </a:p>
                    <a:p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baseline="0" dirty="0" smtClean="0"/>
                        <a:t>Sensores funcionales (recurso humano o tecnológico).</a:t>
                      </a:r>
                    </a:p>
                    <a:p>
                      <a:pPr algn="just"/>
                      <a:r>
                        <a:rPr lang="es-VE" sz="1500" dirty="0" smtClean="0"/>
                        <a:t>Válvula</a:t>
                      </a:r>
                      <a:r>
                        <a:rPr lang="es-VE" sz="1500" baseline="0" dirty="0" smtClean="0"/>
                        <a:t> de salida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entrada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cerrada,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Mezclador mecánico en funcionamiento.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Cumplimiento</a:t>
                      </a:r>
                      <a:r>
                        <a:rPr lang="es-VE" sz="1700" baseline="0" dirty="0" smtClean="0"/>
                        <a:t> del gradiente de velocidad y tiempo de retención, según los cálculos.</a:t>
                      </a:r>
                      <a:endParaRPr lang="es-VE" sz="1700" dirty="0" smtClean="0"/>
                    </a:p>
                    <a:p>
                      <a:pPr algn="just"/>
                      <a:r>
                        <a:rPr lang="es-VE" sz="1700" dirty="0" smtClean="0"/>
                        <a:t>Formación de </a:t>
                      </a:r>
                      <a:r>
                        <a:rPr lang="es-VE" sz="1700" dirty="0" err="1" smtClean="0"/>
                        <a:t>flóculos</a:t>
                      </a:r>
                      <a:r>
                        <a:rPr lang="es-VE" sz="1700" dirty="0" smtClean="0"/>
                        <a:t>.</a:t>
                      </a:r>
                      <a:endParaRPr lang="es-VE" sz="1700" dirty="0"/>
                    </a:p>
                  </a:txBody>
                  <a:tcPr/>
                </a:tc>
              </a:tr>
              <a:tr h="1619266">
                <a:tc>
                  <a:txBody>
                    <a:bodyPr/>
                    <a:lstStyle/>
                    <a:p>
                      <a:r>
                        <a:rPr lang="es-VE" dirty="0" smtClean="0"/>
                        <a:t>Degradado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&lt;&lt;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err="1" smtClean="0"/>
                        <a:t>Qp</a:t>
                      </a:r>
                      <a:r>
                        <a:rPr lang="es-VE" sz="1700" baseline="0" dirty="0" smtClean="0"/>
                        <a:t>, </a:t>
                      </a:r>
                      <a:r>
                        <a:rPr lang="es-VE" sz="1700" baseline="0" dirty="0" err="1" smtClean="0"/>
                        <a:t>Qi</a:t>
                      </a:r>
                      <a:r>
                        <a:rPr lang="es-VE" sz="1700" baseline="0" dirty="0" smtClean="0"/>
                        <a:t> &gt;&gt; </a:t>
                      </a:r>
                      <a:r>
                        <a:rPr lang="es-VE" sz="1700" baseline="0" dirty="0" err="1" smtClean="0"/>
                        <a:t>Qp</a:t>
                      </a:r>
                      <a:endParaRPr lang="es-VE" sz="1700" baseline="0" dirty="0" smtClean="0"/>
                    </a:p>
                    <a:p>
                      <a:r>
                        <a:rPr lang="es-VE" sz="1700" baseline="0" dirty="0" err="1" smtClean="0"/>
                        <a:t>Qo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dirty="0" smtClean="0"/>
                        <a:t>&lt;&lt;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err="1" smtClean="0"/>
                        <a:t>Qp</a:t>
                      </a:r>
                      <a:r>
                        <a:rPr lang="es-VE" sz="1700" baseline="0" dirty="0" smtClean="0"/>
                        <a:t>, </a:t>
                      </a:r>
                      <a:r>
                        <a:rPr lang="es-VE" sz="1700" baseline="0" dirty="0" err="1" smtClean="0"/>
                        <a:t>Qo</a:t>
                      </a:r>
                      <a:r>
                        <a:rPr lang="es-VE" sz="1700" baseline="0" dirty="0" smtClean="0"/>
                        <a:t> &gt;&gt; </a:t>
                      </a:r>
                      <a:r>
                        <a:rPr lang="es-VE" sz="1700" baseline="0" dirty="0" err="1" smtClean="0"/>
                        <a:t>Qp</a:t>
                      </a:r>
                      <a:endParaRPr lang="es-VE" sz="1700" baseline="0" dirty="0" smtClean="0"/>
                    </a:p>
                    <a:p>
                      <a:r>
                        <a:rPr lang="es-VE" sz="1700" baseline="0" dirty="0" smtClean="0"/>
                        <a:t>NTU &gt; </a:t>
                      </a:r>
                      <a:r>
                        <a:rPr lang="es-VE" sz="1700" baseline="0" dirty="0" smtClean="0"/>
                        <a:t>100</a:t>
                      </a:r>
                      <a:endParaRPr lang="es-VE" sz="1700" baseline="0" dirty="0" smtClean="0"/>
                    </a:p>
                    <a:p>
                      <a:r>
                        <a:rPr lang="es-VE" sz="1700" baseline="0" dirty="0" smtClean="0"/>
                        <a:t>pH &lt; 6,5 , pH &gt; 9</a:t>
                      </a:r>
                    </a:p>
                    <a:p>
                      <a:r>
                        <a:rPr lang="es-VE" sz="1700" baseline="0" dirty="0" smtClean="0"/>
                        <a:t>Nivel por debajo o por encima del ideal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Sensores en falla</a:t>
                      </a:r>
                      <a:r>
                        <a:rPr lang="es-VE" sz="1500" baseline="0" dirty="0" smtClean="0"/>
                        <a:t> (falta de personal, falla en dispositivos)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Válvulas con fallas mecánicas, sin interrupción total de flujo, o sin exceso de perdidas en el caso del desagüe.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Mantenimiento de la unidad.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Poca formación de </a:t>
                      </a:r>
                      <a:r>
                        <a:rPr lang="es-VE" sz="1700" dirty="0" err="1" smtClean="0"/>
                        <a:t>flóculos</a:t>
                      </a:r>
                      <a:r>
                        <a:rPr lang="es-VE" sz="1700" dirty="0" smtClean="0"/>
                        <a:t> (denota falla en cálculos</a:t>
                      </a:r>
                      <a:r>
                        <a:rPr lang="es-VE" sz="1700" baseline="0" dirty="0" smtClean="0"/>
                        <a:t> de gradiente, frecuencia de aspas o coagulante de la unidad anterior)</a:t>
                      </a:r>
                      <a:endParaRPr lang="es-VE" sz="1700" dirty="0"/>
                    </a:p>
                  </a:txBody>
                  <a:tcPr/>
                </a:tc>
              </a:tr>
              <a:tr h="898506">
                <a:tc>
                  <a:txBody>
                    <a:bodyPr/>
                    <a:lstStyle/>
                    <a:p>
                      <a:r>
                        <a:rPr lang="es-VE" dirty="0" smtClean="0"/>
                        <a:t>Falla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0</a:t>
                      </a:r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Válvula de entrada en falla, interrupción del</a:t>
                      </a:r>
                      <a:r>
                        <a:rPr lang="es-VE" sz="1500" baseline="0" dirty="0" smtClean="0"/>
                        <a:t> flujo.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en falla, pérdida del fluido.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VE" sz="17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6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de Sedimentación</a:t>
            </a: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III: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aphicFrame>
        <p:nvGraphicFramePr>
          <p:cNvPr id="12" name="1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175002"/>
              </p:ext>
            </p:extLst>
          </p:nvPr>
        </p:nvGraphicFramePr>
        <p:xfrm>
          <a:off x="307976" y="1052736"/>
          <a:ext cx="8512496" cy="582168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527720"/>
                <a:gridCol w="2016224"/>
                <a:gridCol w="2664296"/>
                <a:gridCol w="2304256"/>
              </a:tblGrid>
              <a:tr h="612695">
                <a:tc>
                  <a:txBody>
                    <a:bodyPr/>
                    <a:lstStyle/>
                    <a:p>
                      <a:pPr algn="r"/>
                      <a:r>
                        <a:rPr lang="es-VE" dirty="0" smtClean="0"/>
                        <a:t>Estado</a:t>
                      </a:r>
                    </a:p>
                    <a:p>
                      <a:r>
                        <a:rPr lang="es-VE" dirty="0" smtClean="0"/>
                        <a:t>Condición</a:t>
                      </a:r>
                      <a:endParaRPr lang="es-VE" dirty="0"/>
                    </a:p>
                  </a:txBody>
                  <a:tcPr anchor="b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Flujo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Recursos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Proceso</a:t>
                      </a:r>
                      <a:endParaRPr lang="es-VE" dirty="0"/>
                    </a:p>
                  </a:txBody>
                  <a:tcPr anchor="ctr"/>
                </a:tc>
              </a:tr>
              <a:tr h="1838086">
                <a:tc>
                  <a:txBody>
                    <a:bodyPr/>
                    <a:lstStyle/>
                    <a:p>
                      <a:r>
                        <a:rPr lang="es-VE" dirty="0" smtClean="0"/>
                        <a:t>Normal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Qp</a:t>
                      </a:r>
                      <a:r>
                        <a:rPr lang="es-VE" sz="1700" baseline="0" dirty="0" smtClean="0">
                          <a:sym typeface="Symbol"/>
                        </a:rPr>
                        <a:t> 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Qo</a:t>
                      </a:r>
                      <a:endParaRPr lang="es-VE" sz="1700" baseline="0" dirty="0" smtClean="0">
                        <a:sym typeface="Symbol"/>
                      </a:endParaRPr>
                    </a:p>
                    <a:p>
                      <a:r>
                        <a:rPr lang="es-VE" sz="1700" dirty="0" smtClean="0"/>
                        <a:t>NTU &lt; 10</a:t>
                      </a:r>
                    </a:p>
                    <a:p>
                      <a:r>
                        <a:rPr lang="es-VE" sz="1700" dirty="0" smtClean="0"/>
                        <a:t>6,5 &lt; pH &lt;</a:t>
                      </a:r>
                      <a:r>
                        <a:rPr lang="es-VE" sz="1700" baseline="0" dirty="0" smtClean="0"/>
                        <a:t> 9</a:t>
                      </a:r>
                    </a:p>
                    <a:p>
                      <a:r>
                        <a:rPr lang="es-VE" sz="1700" baseline="0" dirty="0" smtClean="0"/>
                        <a:t>Nivel del líquido dentro de los límites.</a:t>
                      </a:r>
                    </a:p>
                    <a:p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baseline="0" dirty="0" smtClean="0"/>
                        <a:t>Sensores funcionales (recurso humano o tecnológico).</a:t>
                      </a:r>
                    </a:p>
                    <a:p>
                      <a:pPr algn="just"/>
                      <a:r>
                        <a:rPr lang="es-VE" sz="1500" dirty="0" smtClean="0"/>
                        <a:t>Válvula</a:t>
                      </a:r>
                      <a:r>
                        <a:rPr lang="es-VE" sz="1500" baseline="0" dirty="0" smtClean="0"/>
                        <a:t> de salida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entrada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cerrada, en funcionamiento.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Cumplimiento</a:t>
                      </a:r>
                      <a:r>
                        <a:rPr lang="es-VE" sz="1700" baseline="0" dirty="0" smtClean="0"/>
                        <a:t> del gradiente de velocidad y tiempo de retención, según los cálculos.</a:t>
                      </a:r>
                      <a:endParaRPr lang="es-VE" sz="1700" dirty="0" smtClean="0"/>
                    </a:p>
                    <a:p>
                      <a:pPr algn="just"/>
                      <a:r>
                        <a:rPr lang="es-VE" sz="1700" dirty="0" smtClean="0"/>
                        <a:t>Formación de </a:t>
                      </a:r>
                      <a:r>
                        <a:rPr lang="es-VE" sz="1700" dirty="0" err="1" smtClean="0"/>
                        <a:t>flóculos</a:t>
                      </a:r>
                      <a:r>
                        <a:rPr lang="es-VE" sz="1700" dirty="0" smtClean="0"/>
                        <a:t>.</a:t>
                      </a:r>
                      <a:endParaRPr lang="es-VE" sz="1700" dirty="0"/>
                    </a:p>
                  </a:txBody>
                  <a:tcPr/>
                </a:tc>
              </a:tr>
              <a:tr h="1619266">
                <a:tc>
                  <a:txBody>
                    <a:bodyPr/>
                    <a:lstStyle/>
                    <a:p>
                      <a:r>
                        <a:rPr lang="es-VE" dirty="0" smtClean="0"/>
                        <a:t>Degradado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600" dirty="0" err="1" smtClean="0"/>
                        <a:t>Qi</a:t>
                      </a:r>
                      <a:r>
                        <a:rPr lang="es-VE" sz="1600" dirty="0" smtClean="0"/>
                        <a:t> 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Qi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dirty="0" smtClean="0"/>
                        <a:t>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smtClean="0"/>
                        <a:t>NTU &gt; 10</a:t>
                      </a:r>
                    </a:p>
                    <a:p>
                      <a:r>
                        <a:rPr lang="es-VE" sz="1600" baseline="0" dirty="0" smtClean="0"/>
                        <a:t>pH &lt; 6,5 , pH &gt; 9</a:t>
                      </a:r>
                    </a:p>
                    <a:p>
                      <a:r>
                        <a:rPr lang="es-VE" sz="1600" baseline="0" dirty="0" smtClean="0"/>
                        <a:t>Nivel del agua por encima por de lo esperado.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Sensores en falla</a:t>
                      </a:r>
                      <a:r>
                        <a:rPr lang="es-VE" sz="1500" baseline="0" dirty="0" smtClean="0"/>
                        <a:t> (falta de personal, falla en dispositivos)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Válvulas con fallas mecánicas, sin interrupción total de flujo, o sin exceso de perdidas en el caso del desagüe.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Mantenimiento de la unidad.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Poca formación de </a:t>
                      </a:r>
                      <a:r>
                        <a:rPr lang="es-VE" sz="1700" dirty="0" err="1" smtClean="0"/>
                        <a:t>flóculos</a:t>
                      </a:r>
                      <a:r>
                        <a:rPr lang="es-VE" sz="1700" dirty="0" smtClean="0"/>
                        <a:t> (denota falla en cálculos</a:t>
                      </a:r>
                      <a:r>
                        <a:rPr lang="es-VE" sz="1700" baseline="0" dirty="0" smtClean="0"/>
                        <a:t> de gradiente, frecuencia de aspas o coagulante de la unidad anterior)</a:t>
                      </a:r>
                      <a:endParaRPr lang="es-VE" sz="1700" dirty="0"/>
                    </a:p>
                  </a:txBody>
                  <a:tcPr/>
                </a:tc>
              </a:tr>
              <a:tr h="898506">
                <a:tc>
                  <a:txBody>
                    <a:bodyPr/>
                    <a:lstStyle/>
                    <a:p>
                      <a:r>
                        <a:rPr lang="es-VE" dirty="0" smtClean="0"/>
                        <a:t>Falla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0</a:t>
                      </a:r>
                    </a:p>
                    <a:p>
                      <a:r>
                        <a:rPr lang="es-VE" sz="1700" baseline="0" dirty="0" smtClean="0">
                          <a:sym typeface="Symbol"/>
                        </a:rPr>
                        <a:t>Nivel del tanque por debajo de lo esperado, el proceso se detiene.</a:t>
                      </a:r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Válvula de entrada en falla, interrupción del</a:t>
                      </a:r>
                      <a:r>
                        <a:rPr lang="es-VE" sz="1500" baseline="0" dirty="0" smtClean="0"/>
                        <a:t> flujo.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en falla, pérdida del fluido o imposibilidad de realizar el vaciado de lodos.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VE" sz="17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2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de Filtración</a:t>
            </a: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III: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aphicFrame>
        <p:nvGraphicFramePr>
          <p:cNvPr id="12" name="1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18324"/>
              </p:ext>
            </p:extLst>
          </p:nvPr>
        </p:nvGraphicFramePr>
        <p:xfrm>
          <a:off x="307976" y="1052736"/>
          <a:ext cx="8512496" cy="571500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527720"/>
                <a:gridCol w="2016224"/>
                <a:gridCol w="2664296"/>
                <a:gridCol w="2304256"/>
              </a:tblGrid>
              <a:tr h="612695">
                <a:tc>
                  <a:txBody>
                    <a:bodyPr/>
                    <a:lstStyle/>
                    <a:p>
                      <a:pPr algn="r"/>
                      <a:r>
                        <a:rPr lang="es-VE" dirty="0" smtClean="0"/>
                        <a:t>Estado</a:t>
                      </a:r>
                    </a:p>
                    <a:p>
                      <a:r>
                        <a:rPr lang="es-VE" dirty="0" smtClean="0"/>
                        <a:t>Condición</a:t>
                      </a:r>
                      <a:endParaRPr lang="es-VE" dirty="0"/>
                    </a:p>
                  </a:txBody>
                  <a:tcPr anchor="b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Flujo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Recursos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Proceso</a:t>
                      </a:r>
                      <a:endParaRPr lang="es-VE" dirty="0"/>
                    </a:p>
                  </a:txBody>
                  <a:tcPr anchor="ctr"/>
                </a:tc>
              </a:tr>
              <a:tr h="1838086">
                <a:tc>
                  <a:txBody>
                    <a:bodyPr/>
                    <a:lstStyle/>
                    <a:p>
                      <a:r>
                        <a:rPr lang="es-VE" dirty="0" smtClean="0"/>
                        <a:t>Normal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Qp</a:t>
                      </a:r>
                      <a:r>
                        <a:rPr lang="es-VE" sz="1700" baseline="0" dirty="0" smtClean="0">
                          <a:sym typeface="Symbol"/>
                        </a:rPr>
                        <a:t> 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Qo</a:t>
                      </a:r>
                      <a:endParaRPr lang="es-VE" sz="1700" baseline="0" dirty="0" smtClean="0">
                        <a:sym typeface="Symbol"/>
                      </a:endParaRPr>
                    </a:p>
                    <a:p>
                      <a:r>
                        <a:rPr lang="es-VE" sz="1700" dirty="0" smtClean="0"/>
                        <a:t>NTU &lt; 5</a:t>
                      </a:r>
                    </a:p>
                    <a:p>
                      <a:r>
                        <a:rPr lang="es-VE" sz="1700" dirty="0" smtClean="0"/>
                        <a:t>6,5 &lt; pH &lt;</a:t>
                      </a:r>
                      <a:r>
                        <a:rPr lang="es-VE" sz="1700" baseline="0" dirty="0" smtClean="0"/>
                        <a:t> 9</a:t>
                      </a:r>
                    </a:p>
                    <a:p>
                      <a:r>
                        <a:rPr lang="es-VE" sz="1700" baseline="0" dirty="0" smtClean="0"/>
                        <a:t>Nivel del líquido dentro de los límites.</a:t>
                      </a:r>
                    </a:p>
                    <a:p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baseline="0" dirty="0" smtClean="0"/>
                        <a:t>Sensores funcionales (recurso humano o tecnológico).</a:t>
                      </a:r>
                    </a:p>
                    <a:p>
                      <a:pPr algn="just"/>
                      <a:r>
                        <a:rPr lang="es-VE" sz="1500" dirty="0" smtClean="0"/>
                        <a:t>Válvula</a:t>
                      </a:r>
                      <a:r>
                        <a:rPr lang="es-VE" sz="1500" baseline="0" dirty="0" smtClean="0"/>
                        <a:t> de salida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entrada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cerrada,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Lecho filtrante no colmatado.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Tiempo de retención ideal para evitar el aumento del nivel</a:t>
                      </a:r>
                      <a:r>
                        <a:rPr lang="es-VE" sz="1700" baseline="0" dirty="0" smtClean="0"/>
                        <a:t>.</a:t>
                      </a:r>
                    </a:p>
                    <a:p>
                      <a:pPr algn="just"/>
                      <a:endParaRPr lang="es-VE" sz="1700" dirty="0" smtClean="0"/>
                    </a:p>
                  </a:txBody>
                  <a:tcPr/>
                </a:tc>
              </a:tr>
              <a:tr h="1619266">
                <a:tc>
                  <a:txBody>
                    <a:bodyPr/>
                    <a:lstStyle/>
                    <a:p>
                      <a:r>
                        <a:rPr lang="es-VE" dirty="0" smtClean="0"/>
                        <a:t>Degradado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600" dirty="0" err="1" smtClean="0"/>
                        <a:t>Qi</a:t>
                      </a:r>
                      <a:r>
                        <a:rPr lang="es-VE" sz="1600" dirty="0" smtClean="0"/>
                        <a:t> 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Qi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dirty="0" smtClean="0"/>
                        <a:t>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smtClean="0"/>
                        <a:t>NTU &gt; 5</a:t>
                      </a:r>
                    </a:p>
                    <a:p>
                      <a:r>
                        <a:rPr lang="es-VE" sz="1600" baseline="0" dirty="0" smtClean="0"/>
                        <a:t>pH &lt; 6,5 , pH &gt; 9</a:t>
                      </a:r>
                    </a:p>
                    <a:p>
                      <a:r>
                        <a:rPr lang="es-VE" sz="1600" baseline="0" dirty="0" smtClean="0"/>
                        <a:t>Nivel del agua por encima de lo esperado.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Sensores en falla</a:t>
                      </a:r>
                      <a:r>
                        <a:rPr lang="es-VE" sz="1500" baseline="0" dirty="0" smtClean="0"/>
                        <a:t> (falta de personal, falla en dispositivos)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Válvulas con fallas mecánicas, sin interrupción total de flujo, o sin exceso de perdidas en el caso del desagüe.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Mantenimiento de la unidad.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Tiempos</a:t>
                      </a:r>
                      <a:r>
                        <a:rPr lang="es-VE" sz="1700" baseline="0" dirty="0" smtClean="0"/>
                        <a:t> de retención altos, denota faltas previas en el proceso y pronta colmatación de filtros.</a:t>
                      </a:r>
                      <a:endParaRPr lang="es-VE" sz="1700" dirty="0"/>
                    </a:p>
                  </a:txBody>
                  <a:tcPr/>
                </a:tc>
              </a:tr>
              <a:tr h="898506">
                <a:tc>
                  <a:txBody>
                    <a:bodyPr/>
                    <a:lstStyle/>
                    <a:p>
                      <a:r>
                        <a:rPr lang="es-VE" dirty="0" smtClean="0"/>
                        <a:t>Falla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0</a:t>
                      </a:r>
                    </a:p>
                    <a:p>
                      <a:r>
                        <a:rPr lang="es-VE" sz="1700" dirty="0" smtClean="0"/>
                        <a:t>Nivel del agua en mínimo, se debe parar el proceso.</a:t>
                      </a:r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Válvula de entrada en falla, interrupción del</a:t>
                      </a:r>
                      <a:r>
                        <a:rPr lang="es-VE" sz="1500" baseline="0" dirty="0" smtClean="0"/>
                        <a:t> flujo.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en falla, pérdida del fluido a tratar.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VE" sz="17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3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Unidad de Desinfección</a:t>
            </a: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III: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aphicFrame>
        <p:nvGraphicFramePr>
          <p:cNvPr id="12" name="1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42837"/>
              </p:ext>
            </p:extLst>
          </p:nvPr>
        </p:nvGraphicFramePr>
        <p:xfrm>
          <a:off x="307976" y="1052736"/>
          <a:ext cx="8512496" cy="571500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527720"/>
                <a:gridCol w="2016224"/>
                <a:gridCol w="2664296"/>
                <a:gridCol w="2304256"/>
              </a:tblGrid>
              <a:tr h="612695">
                <a:tc>
                  <a:txBody>
                    <a:bodyPr/>
                    <a:lstStyle/>
                    <a:p>
                      <a:pPr algn="r"/>
                      <a:r>
                        <a:rPr lang="es-VE" dirty="0" smtClean="0"/>
                        <a:t>Estado</a:t>
                      </a:r>
                    </a:p>
                    <a:p>
                      <a:r>
                        <a:rPr lang="es-VE" dirty="0" smtClean="0"/>
                        <a:t>Condición</a:t>
                      </a:r>
                      <a:endParaRPr lang="es-VE" dirty="0"/>
                    </a:p>
                  </a:txBody>
                  <a:tcPr anchor="b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Flujo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Recursos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Proceso</a:t>
                      </a:r>
                      <a:endParaRPr lang="es-VE" dirty="0"/>
                    </a:p>
                  </a:txBody>
                  <a:tcPr anchor="ctr"/>
                </a:tc>
              </a:tr>
              <a:tr h="1838086">
                <a:tc>
                  <a:txBody>
                    <a:bodyPr/>
                    <a:lstStyle/>
                    <a:p>
                      <a:r>
                        <a:rPr lang="es-VE" dirty="0" smtClean="0"/>
                        <a:t>Normal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baseline="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Qp</a:t>
                      </a:r>
                      <a:r>
                        <a:rPr lang="es-VE" sz="1700" baseline="0" dirty="0" smtClean="0">
                          <a:sym typeface="Symbol"/>
                        </a:rPr>
                        <a:t>  </a:t>
                      </a:r>
                      <a:r>
                        <a:rPr lang="es-VE" sz="1700" baseline="0" dirty="0" err="1" smtClean="0">
                          <a:sym typeface="Symbol"/>
                        </a:rPr>
                        <a:t>Qo</a:t>
                      </a:r>
                      <a:endParaRPr lang="es-VE" sz="1700" baseline="0" dirty="0" smtClean="0">
                        <a:sym typeface="Symbol"/>
                      </a:endParaRPr>
                    </a:p>
                    <a:p>
                      <a:r>
                        <a:rPr lang="es-VE" sz="1700" dirty="0" smtClean="0"/>
                        <a:t>NTU &lt; 1</a:t>
                      </a:r>
                    </a:p>
                    <a:p>
                      <a:r>
                        <a:rPr lang="es-VE" sz="1700" dirty="0" smtClean="0"/>
                        <a:t>pH &lt;</a:t>
                      </a:r>
                      <a:r>
                        <a:rPr lang="es-VE" sz="1700" baseline="0" dirty="0" smtClean="0"/>
                        <a:t> 7,5</a:t>
                      </a:r>
                    </a:p>
                    <a:p>
                      <a:r>
                        <a:rPr lang="es-VE" sz="1700" baseline="0" dirty="0" smtClean="0"/>
                        <a:t>Nivel del líquido dentro de los límites.</a:t>
                      </a:r>
                    </a:p>
                    <a:p>
                      <a:endParaRPr lang="es-VE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baseline="0" dirty="0" smtClean="0"/>
                        <a:t>Sensores funcionales (recurso humano o tecnológico).</a:t>
                      </a:r>
                    </a:p>
                    <a:p>
                      <a:pPr algn="just"/>
                      <a:r>
                        <a:rPr lang="es-VE" sz="1500" dirty="0" smtClean="0"/>
                        <a:t>Válvula</a:t>
                      </a:r>
                      <a:r>
                        <a:rPr lang="es-VE" sz="1500" baseline="0" dirty="0" smtClean="0"/>
                        <a:t> de salida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entrada abierta,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cerrada, en funcionamiento.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Químicos disponibles.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Cantidad ideal de químicos,</a:t>
                      </a:r>
                      <a:r>
                        <a:rPr lang="es-VE" sz="1700" baseline="0" dirty="0" smtClean="0"/>
                        <a:t> según estudios en el laboratorio.</a:t>
                      </a:r>
                    </a:p>
                    <a:p>
                      <a:pPr algn="just"/>
                      <a:endParaRPr lang="es-VE" sz="1700" dirty="0" smtClean="0"/>
                    </a:p>
                  </a:txBody>
                  <a:tcPr/>
                </a:tc>
              </a:tr>
              <a:tr h="1619266">
                <a:tc>
                  <a:txBody>
                    <a:bodyPr/>
                    <a:lstStyle/>
                    <a:p>
                      <a:r>
                        <a:rPr lang="es-VE" dirty="0" smtClean="0"/>
                        <a:t>Degradado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600" dirty="0" err="1" smtClean="0"/>
                        <a:t>Qi</a:t>
                      </a:r>
                      <a:r>
                        <a:rPr lang="es-VE" sz="1600" dirty="0" smtClean="0"/>
                        <a:t> 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Qi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dirty="0" smtClean="0"/>
                        <a:t>&lt;&lt;</a:t>
                      </a:r>
                      <a:r>
                        <a:rPr lang="es-VE" sz="1600" baseline="0" dirty="0" smtClean="0"/>
                        <a:t> </a:t>
                      </a:r>
                      <a:r>
                        <a:rPr lang="es-VE" sz="1600" baseline="0" dirty="0" err="1" smtClean="0"/>
                        <a:t>Qp</a:t>
                      </a:r>
                      <a:r>
                        <a:rPr lang="es-VE" sz="1600" baseline="0" dirty="0" smtClean="0"/>
                        <a:t>, </a:t>
                      </a:r>
                      <a:r>
                        <a:rPr lang="es-VE" sz="1600" baseline="0" dirty="0" err="1" smtClean="0"/>
                        <a:t>Qo</a:t>
                      </a:r>
                      <a:r>
                        <a:rPr lang="es-VE" sz="1600" baseline="0" dirty="0" smtClean="0"/>
                        <a:t> &gt;&gt; </a:t>
                      </a:r>
                      <a:r>
                        <a:rPr lang="es-VE" sz="1600" baseline="0" dirty="0" err="1" smtClean="0"/>
                        <a:t>Qp</a:t>
                      </a:r>
                      <a:endParaRPr lang="es-VE" sz="1600" baseline="0" dirty="0" smtClean="0"/>
                    </a:p>
                    <a:p>
                      <a:r>
                        <a:rPr lang="es-VE" sz="1600" baseline="0" dirty="0" smtClean="0"/>
                        <a:t>NTU &gt; 1</a:t>
                      </a:r>
                    </a:p>
                    <a:p>
                      <a:r>
                        <a:rPr lang="es-VE" sz="1600" baseline="0" dirty="0" smtClean="0"/>
                        <a:t>pH &lt; 5 , pH &gt; 7,5</a:t>
                      </a:r>
                    </a:p>
                    <a:p>
                      <a:r>
                        <a:rPr lang="es-VE" sz="1600" baseline="0" dirty="0" smtClean="0"/>
                        <a:t>Nivel del agua fuera del rango de operación.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Sensores en falla</a:t>
                      </a:r>
                      <a:r>
                        <a:rPr lang="es-VE" sz="1500" baseline="0" dirty="0" smtClean="0"/>
                        <a:t> (falta de personal, falla en dispositivos)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Válvulas con fallas mecánicas, sin interrupción total de flujo, o sin exceso de perdidas en el caso del desagüe.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Mantenimiento de la unidad.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Químicos limitados o nulos.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700" dirty="0" smtClean="0"/>
                        <a:t>Fallas</a:t>
                      </a:r>
                      <a:r>
                        <a:rPr lang="es-VE" sz="1700" baseline="0" dirty="0" smtClean="0"/>
                        <a:t> en las cantidades de químicos a añadir.</a:t>
                      </a:r>
                      <a:endParaRPr lang="es-VE" sz="1700" dirty="0"/>
                    </a:p>
                  </a:txBody>
                  <a:tcPr/>
                </a:tc>
              </a:tr>
              <a:tr h="898506">
                <a:tc>
                  <a:txBody>
                    <a:bodyPr/>
                    <a:lstStyle/>
                    <a:p>
                      <a:r>
                        <a:rPr lang="es-VE" dirty="0" smtClean="0"/>
                        <a:t>Falla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VE" sz="1700" dirty="0" err="1" smtClean="0"/>
                        <a:t>Qi</a:t>
                      </a:r>
                      <a:r>
                        <a:rPr lang="es-VE" sz="1700" dirty="0" smtClean="0"/>
                        <a:t> </a:t>
                      </a:r>
                      <a:r>
                        <a:rPr lang="es-VE" sz="1700" baseline="0" dirty="0" smtClean="0">
                          <a:sym typeface="Symbol"/>
                        </a:rPr>
                        <a:t>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VE" sz="1500" dirty="0" smtClean="0"/>
                        <a:t>Válvula de entrada en falla, interrupción del</a:t>
                      </a:r>
                      <a:r>
                        <a:rPr lang="es-VE" sz="1500" baseline="0" dirty="0" smtClean="0"/>
                        <a:t> flujo.</a:t>
                      </a:r>
                    </a:p>
                    <a:p>
                      <a:pPr algn="just"/>
                      <a:r>
                        <a:rPr lang="es-VE" sz="1500" baseline="0" dirty="0" smtClean="0"/>
                        <a:t>Válvula de desagüe en falla, pérdida del fluido a tratar.</a:t>
                      </a:r>
                      <a:endParaRPr lang="es-V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VE" sz="17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46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Antecedentes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19" y="0"/>
            <a:ext cx="2448272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latin typeface="Gill Sans MT" panose="020B0502020104020203" pitchFamily="34" charset="0"/>
              </a:rPr>
              <a:t>CAPÍTULO I: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57" y="3865323"/>
            <a:ext cx="1184815" cy="1694559"/>
          </a:xfrm>
          <a:prstGeom prst="rect">
            <a:avLst/>
          </a:prstGeom>
          <a:noFill/>
          <a:ln>
            <a:noFill/>
          </a:ln>
          <a:effectLst>
            <a:outerShdw blurRad="533400" dist="4064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Conector"/>
          <p:cNvSpPr/>
          <p:nvPr/>
        </p:nvSpPr>
        <p:spPr>
          <a:xfrm>
            <a:off x="638195" y="1697955"/>
            <a:ext cx="432048" cy="36798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 smtClean="0">
              <a:latin typeface="Gill Sans MT" panose="020B0502020104020203" pitchFamily="34" charset="0"/>
            </a:endParaRPr>
          </a:p>
          <a:p>
            <a:pPr algn="ctr"/>
            <a:endParaRPr lang="es-VE" dirty="0">
              <a:latin typeface="Gill Sans MT" panose="020B0502020104020203" pitchFamily="34" charset="0"/>
            </a:endParaRPr>
          </a:p>
        </p:txBody>
      </p:sp>
      <p:grpSp>
        <p:nvGrpSpPr>
          <p:cNvPr id="18" name="17 Grupo"/>
          <p:cNvGrpSpPr/>
          <p:nvPr/>
        </p:nvGrpSpPr>
        <p:grpSpPr>
          <a:xfrm>
            <a:off x="494179" y="1430558"/>
            <a:ext cx="720080" cy="990330"/>
            <a:chOff x="8100393" y="1174903"/>
            <a:chExt cx="720080" cy="809571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393" y="1174903"/>
              <a:ext cx="720080" cy="809571"/>
            </a:xfrm>
            <a:prstGeom prst="rect">
              <a:avLst/>
            </a:prstGeom>
            <a:noFill/>
            <a:ln>
              <a:noFill/>
            </a:ln>
            <a:effectLst>
              <a:outerShdw blurRad="469900" dist="3175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16 CuadroTexto"/>
            <p:cNvSpPr txBox="1"/>
            <p:nvPr/>
          </p:nvSpPr>
          <p:spPr>
            <a:xfrm>
              <a:off x="8187739" y="1328041"/>
              <a:ext cx="5180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300" dirty="0" smtClean="0">
                  <a:solidFill>
                    <a:schemeClr val="tx2">
                      <a:lumMod val="75000"/>
                    </a:schemeClr>
                  </a:solidFill>
                  <a:latin typeface="Gill Sans MT" panose="020B0502020104020203" pitchFamily="34" charset="0"/>
                </a:rPr>
                <a:t>1600</a:t>
              </a:r>
              <a:endParaRPr lang="es-VE" sz="13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19" name="18 Grupo"/>
          <p:cNvGrpSpPr/>
          <p:nvPr/>
        </p:nvGrpSpPr>
        <p:grpSpPr>
          <a:xfrm>
            <a:off x="4499990" y="1388154"/>
            <a:ext cx="744393" cy="987587"/>
            <a:chOff x="1070243" y="2630863"/>
            <a:chExt cx="744393" cy="987587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243" y="2630863"/>
              <a:ext cx="744393" cy="987587"/>
            </a:xfrm>
            <a:prstGeom prst="rect">
              <a:avLst/>
            </a:prstGeom>
            <a:noFill/>
            <a:ln>
              <a:noFill/>
            </a:ln>
            <a:effectLst>
              <a:outerShdw blurRad="596900" dist="4191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21 CuadroTexto"/>
            <p:cNvSpPr txBox="1"/>
            <p:nvPr/>
          </p:nvSpPr>
          <p:spPr>
            <a:xfrm>
              <a:off x="1183393" y="2840444"/>
              <a:ext cx="5180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300" dirty="0" smtClean="0">
                  <a:solidFill>
                    <a:schemeClr val="tx2">
                      <a:lumMod val="75000"/>
                    </a:schemeClr>
                  </a:solidFill>
                  <a:latin typeface="Gill Sans MT" panose="020B0502020104020203" pitchFamily="34" charset="0"/>
                </a:rPr>
                <a:t>1924</a:t>
              </a:r>
              <a:endParaRPr lang="es-VE" sz="13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0" name="19 CuadroTexto"/>
          <p:cNvSpPr txBox="1"/>
          <p:nvPr/>
        </p:nvSpPr>
        <p:spPr>
          <a:xfrm>
            <a:off x="1331640" y="1420282"/>
            <a:ext cx="2664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>
                <a:solidFill>
                  <a:schemeClr val="tx2">
                    <a:lumMod val="75000"/>
                  </a:schemeClr>
                </a:solidFill>
              </a:rPr>
              <a:t>Clarificación y acueductos.</a:t>
            </a:r>
          </a:p>
          <a:p>
            <a:r>
              <a:rPr lang="es-VE" dirty="0" smtClean="0">
                <a:solidFill>
                  <a:schemeClr val="tx2">
                    <a:lumMod val="75000"/>
                  </a:schemeClr>
                </a:solidFill>
              </a:rPr>
              <a:t>Evitar propagación de enfermedades.</a:t>
            </a:r>
            <a:endParaRPr lang="es-V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5436096" y="1464058"/>
            <a:ext cx="3240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>
                <a:solidFill>
                  <a:schemeClr val="tx2">
                    <a:lumMod val="75000"/>
                  </a:schemeClr>
                </a:solidFill>
              </a:rPr>
              <a:t>Uso del cloro para desinfección.</a:t>
            </a:r>
          </a:p>
          <a:p>
            <a:pPr algn="just"/>
            <a:r>
              <a:rPr lang="es-VE" dirty="0" smtClean="0">
                <a:solidFill>
                  <a:schemeClr val="tx2">
                    <a:lumMod val="75000"/>
                  </a:schemeClr>
                </a:solidFill>
              </a:rPr>
              <a:t>Filtrado con carbón activado.</a:t>
            </a:r>
          </a:p>
          <a:p>
            <a:endParaRPr lang="es-V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1458556" y="4102568"/>
            <a:ext cx="241046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>
                <a:solidFill>
                  <a:schemeClr val="tx2">
                    <a:lumMod val="75000"/>
                  </a:schemeClr>
                </a:solidFill>
              </a:rPr>
              <a:t>Modelo de la unidad de potabilización de agua, orientado a sistemas de control </a:t>
            </a:r>
            <a:r>
              <a:rPr lang="es-VE" dirty="0" err="1" smtClean="0">
                <a:solidFill>
                  <a:schemeClr val="tx2">
                    <a:lumMod val="75000"/>
                  </a:schemeClr>
                </a:solidFill>
              </a:rPr>
              <a:t>supervisorio</a:t>
            </a:r>
            <a:r>
              <a:rPr lang="es-VE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VE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endParaRPr lang="es-VE" sz="5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endParaRPr lang="es-VE" sz="5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es-VE" sz="1500" dirty="0" smtClean="0">
                <a:solidFill>
                  <a:schemeClr val="tx2">
                    <a:lumMod val="75000"/>
                  </a:schemeClr>
                </a:solidFill>
              </a:rPr>
              <a:t>Rojas J, Cerrada M. </a:t>
            </a:r>
            <a:endParaRPr lang="es-VE" sz="15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3" name="22 Grupo"/>
          <p:cNvGrpSpPr/>
          <p:nvPr/>
        </p:nvGrpSpPr>
        <p:grpSpPr>
          <a:xfrm>
            <a:off x="369270" y="3958551"/>
            <a:ext cx="942600" cy="1342657"/>
            <a:chOff x="382919" y="3284984"/>
            <a:chExt cx="942600" cy="1342657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19" y="3284984"/>
              <a:ext cx="942600" cy="1342657"/>
            </a:xfrm>
            <a:prstGeom prst="rect">
              <a:avLst/>
            </a:prstGeom>
            <a:noFill/>
            <a:ln>
              <a:noFill/>
            </a:ln>
            <a:effectLst>
              <a:outerShdw blurRad="558800" dist="3810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29 CuadroTexto"/>
            <p:cNvSpPr txBox="1"/>
            <p:nvPr/>
          </p:nvSpPr>
          <p:spPr>
            <a:xfrm>
              <a:off x="555876" y="3604230"/>
              <a:ext cx="56938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500" dirty="0" smtClean="0">
                  <a:solidFill>
                    <a:schemeClr val="tx2">
                      <a:lumMod val="75000"/>
                    </a:schemeClr>
                  </a:solidFill>
                  <a:latin typeface="Gill Sans MT" panose="020B0502020104020203" pitchFamily="34" charset="0"/>
                </a:rPr>
                <a:t>2015</a:t>
              </a:r>
              <a:endParaRPr lang="es-VE" sz="15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32" name="31 CuadroTexto"/>
          <p:cNvSpPr txBox="1"/>
          <p:nvPr/>
        </p:nvSpPr>
        <p:spPr>
          <a:xfrm>
            <a:off x="5580112" y="5056675"/>
            <a:ext cx="33465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>
                <a:solidFill>
                  <a:schemeClr val="tx2">
                    <a:lumMod val="75000"/>
                  </a:schemeClr>
                </a:solidFill>
              </a:rPr>
              <a:t>Gemelo digital de planificación en base a simulaciones, seguimiento del la producción y evaluación de desempeño</a:t>
            </a:r>
            <a:r>
              <a:rPr lang="es-VE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algn="just"/>
            <a:endParaRPr lang="es-VE" sz="5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es-VE" sz="1500" dirty="0" err="1" smtClean="0">
                <a:solidFill>
                  <a:schemeClr val="tx2">
                    <a:lumMod val="75000"/>
                  </a:schemeClr>
                </a:solidFill>
              </a:rPr>
              <a:t>Mrosik</a:t>
            </a:r>
            <a:r>
              <a:rPr lang="es-VE" sz="1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VE" sz="1500" dirty="0" smtClean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s-VE" sz="1500" dirty="0" smtClean="0">
                <a:solidFill>
                  <a:schemeClr val="tx2">
                    <a:lumMod val="75000"/>
                  </a:schemeClr>
                </a:solidFill>
              </a:rPr>
              <a:t>., Siemens, </a:t>
            </a:r>
            <a:r>
              <a:rPr lang="es-VE" sz="1500" dirty="0" smtClean="0">
                <a:solidFill>
                  <a:schemeClr val="tx2">
                    <a:lumMod val="75000"/>
                  </a:schemeClr>
                </a:solidFill>
              </a:rPr>
              <a:t>AADECA</a:t>
            </a:r>
            <a:endParaRPr lang="es-VE" sz="15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4474718" y="4269990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5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2018</a:t>
            </a:r>
            <a:endParaRPr lang="es-VE" sz="15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5580110" y="3481496"/>
            <a:ext cx="334656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>
                <a:solidFill>
                  <a:schemeClr val="tx2">
                    <a:lumMod val="75000"/>
                  </a:schemeClr>
                </a:solidFill>
              </a:rPr>
              <a:t>Revolución inteligente del agua, un reto social. </a:t>
            </a:r>
            <a:r>
              <a:rPr lang="es-VE" dirty="0" err="1" smtClean="0">
                <a:solidFill>
                  <a:schemeClr val="tx2">
                    <a:lumMod val="75000"/>
                  </a:schemeClr>
                </a:solidFill>
              </a:rPr>
              <a:t>TadaKu</a:t>
            </a:r>
            <a:r>
              <a:rPr lang="es-VE" dirty="0" smtClean="0">
                <a:solidFill>
                  <a:schemeClr val="tx2">
                    <a:lumMod val="75000"/>
                  </a:schemeClr>
                </a:solidFill>
              </a:rPr>
              <a:t>, análisis de datos e Inteligencia Artificial.</a:t>
            </a:r>
          </a:p>
          <a:p>
            <a:pPr algn="just"/>
            <a:endParaRPr lang="es-VE" sz="5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es-VE" sz="1500" dirty="0" err="1" smtClean="0">
                <a:solidFill>
                  <a:schemeClr val="tx2">
                    <a:lumMod val="75000"/>
                  </a:schemeClr>
                </a:solidFill>
              </a:rPr>
              <a:t>Lietha</a:t>
            </a:r>
            <a:r>
              <a:rPr lang="es-VE" sz="1500" dirty="0" smtClean="0">
                <a:solidFill>
                  <a:schemeClr val="tx2">
                    <a:lumMod val="75000"/>
                  </a:schemeClr>
                </a:solidFill>
              </a:rPr>
              <a:t> V., ABB</a:t>
            </a:r>
            <a:endParaRPr lang="es-VE" sz="15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2915816" y="2780928"/>
            <a:ext cx="3240360" cy="129614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IV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Implementación</a:t>
            </a:r>
            <a:endParaRPr lang="es-VE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Implementación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22530" name="Picture 2" descr="D:\Documents\Tesis\digital-twin-prop\proyecto_YsisLacruz\figures\4multiple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85"/>
          <a:stretch/>
        </p:blipFill>
        <p:spPr bwMode="auto">
          <a:xfrm rot="5400000">
            <a:off x="2578168" y="-1669448"/>
            <a:ext cx="3960439" cy="911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D:\Documents\Tesis\digital-twin-prop\proyecto_YsisLacruz\figures\4multiple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2" t="85548"/>
          <a:stretch/>
        </p:blipFill>
        <p:spPr bwMode="auto">
          <a:xfrm>
            <a:off x="-96163" y="5063271"/>
            <a:ext cx="3794591" cy="180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9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Propuesta de Gemelo Digital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8" name="7 Rectángulo"/>
          <p:cNvSpPr/>
          <p:nvPr/>
        </p:nvSpPr>
        <p:spPr>
          <a:xfrm>
            <a:off x="339406" y="1300698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VE" sz="2000" dirty="0" smtClean="0">
                <a:latin typeface="+mj-lt"/>
              </a:rPr>
              <a:t>Unidad de Coagulación</a:t>
            </a:r>
            <a:endParaRPr lang="es-VE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339406" y="2969076"/>
            <a:ext cx="66262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VE" sz="2000" dirty="0" smtClean="0">
                <a:latin typeface="+mj-lt"/>
              </a:rPr>
              <a:t>Unidad de Sedimentación</a:t>
            </a:r>
            <a:endParaRPr lang="es-VE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935508" y="1700808"/>
            <a:ext cx="748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dirty="0" smtClean="0">
                <a:latin typeface="+mj-lt"/>
              </a:rPr>
              <a:t>Dosis de coagulante a añadir calculado mediante un modelo continuo.</a:t>
            </a:r>
          </a:p>
          <a:p>
            <a:r>
              <a:rPr lang="es-VE" sz="2000" dirty="0" smtClean="0">
                <a:latin typeface="+mj-lt"/>
              </a:rPr>
              <a:t>Modos de operación.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918609" y="3369186"/>
            <a:ext cx="7914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dirty="0" smtClean="0">
                <a:latin typeface="+mj-lt"/>
              </a:rPr>
              <a:t>Comportamiento del nivel del tanque y mantenimiento, utilizando </a:t>
            </a:r>
            <a:r>
              <a:rPr lang="es-VE" sz="2000" dirty="0" err="1" smtClean="0">
                <a:latin typeface="+mj-lt"/>
              </a:rPr>
              <a:t>Epanet</a:t>
            </a:r>
            <a:r>
              <a:rPr lang="es-VE" sz="2000" dirty="0" smtClean="0">
                <a:latin typeface="+mj-lt"/>
              </a:rPr>
              <a:t>.</a:t>
            </a:r>
          </a:p>
          <a:p>
            <a:r>
              <a:rPr lang="es-VE" sz="2000" dirty="0" smtClean="0">
                <a:latin typeface="+mj-lt"/>
              </a:rPr>
              <a:t>Modos de operación.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315093" y="4685074"/>
            <a:ext cx="66262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VE" sz="2000" dirty="0" smtClean="0">
                <a:latin typeface="+mj-lt"/>
              </a:rPr>
              <a:t>Interconexión de unidades</a:t>
            </a:r>
            <a:endParaRPr lang="es-VE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94296" y="5085184"/>
            <a:ext cx="7720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dirty="0" smtClean="0">
                <a:latin typeface="+mj-lt"/>
              </a:rPr>
              <a:t>Monitoreo de ambas unidades haciendo uso de Matlab y </a:t>
            </a:r>
            <a:r>
              <a:rPr lang="es-VE" sz="2000" dirty="0" err="1" smtClean="0">
                <a:latin typeface="+mj-lt"/>
              </a:rPr>
              <a:t>Toolkit</a:t>
            </a:r>
            <a:r>
              <a:rPr lang="es-VE" sz="2000" dirty="0" smtClean="0">
                <a:latin typeface="+mj-lt"/>
              </a:rPr>
              <a:t> </a:t>
            </a:r>
            <a:r>
              <a:rPr lang="es-VE" sz="2000" dirty="0" err="1" smtClean="0">
                <a:latin typeface="+mj-lt"/>
              </a:rPr>
              <a:t>Epanet</a:t>
            </a:r>
            <a:r>
              <a:rPr lang="es-VE" sz="2000" dirty="0">
                <a:latin typeface="+mj-lt"/>
              </a:rPr>
              <a:t>.</a:t>
            </a:r>
            <a:endParaRPr lang="es-VE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68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de Coagulación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5 CuadroTexto"/>
          <p:cNvSpPr txBox="1"/>
          <p:nvPr/>
        </p:nvSpPr>
        <p:spPr>
          <a:xfrm>
            <a:off x="789149" y="980728"/>
            <a:ext cx="79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Datos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9" y="1524968"/>
            <a:ext cx="5390175" cy="183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9" y="6093296"/>
            <a:ext cx="8024742" cy="43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9" y="4224114"/>
            <a:ext cx="57912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789148" y="3645024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Modelo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5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de Coagulación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5" y="1189725"/>
            <a:ext cx="8024742" cy="43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 descr="D:\Documents\Tesis\digital-twin-prop\proyecto_YsisLacruz\figures\4coagulant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5" y="1916832"/>
            <a:ext cx="8751143" cy="47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708920"/>
            <a:ext cx="2238375" cy="103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19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de Coagulación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88" y="994881"/>
            <a:ext cx="1627760" cy="2222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 descr="D:\Documents\Tesis\digital-twin-prop\proyecto_YsisLacruz\figures\4NTUr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56" y="1067821"/>
            <a:ext cx="34004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62686" y="1752103"/>
            <a:ext cx="214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Valor de Turbidez de agua entrante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62686" y="4941168"/>
            <a:ext cx="2244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Condiciones de dosificación de coagulante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21088"/>
            <a:ext cx="28956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D:\Documents\Tesis\digital-twin-prop\proyecto_YsisLacruz\figures\4coagulantrd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40150"/>
            <a:ext cx="34099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23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de Sedimentación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26626" name="Picture 2" descr="D:\Documents\Tesis\digital-twin-prop\proyecto_YsisLacruz\figures\4sedimentsim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245" y="1212297"/>
            <a:ext cx="4090181" cy="254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69" y="4581128"/>
            <a:ext cx="5524259" cy="168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D:\Documents\Tesis\digital-twin-prop\proyecto_YsisLacruz\figures\4htankepan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309181"/>
            <a:ext cx="4848123" cy="235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6 Conector recto"/>
          <p:cNvCxnSpPr/>
          <p:nvPr/>
        </p:nvCxnSpPr>
        <p:spPr>
          <a:xfrm>
            <a:off x="2843808" y="4221088"/>
            <a:ext cx="3312368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88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de Sedimentación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cxnSp>
        <p:nvCxnSpPr>
          <p:cNvPr id="7" name="6 Conector recto"/>
          <p:cNvCxnSpPr/>
          <p:nvPr/>
        </p:nvCxnSpPr>
        <p:spPr>
          <a:xfrm>
            <a:off x="2915816" y="3573016"/>
            <a:ext cx="3312368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3" descr="D:\Documents\Tesis\digital-twin-prop\proyecto_YsisLacruz\figures\4NTUrd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56" y="1067821"/>
            <a:ext cx="34004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362686" y="1752103"/>
            <a:ext cx="214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Valor de Caudal de entrada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62685" y="5116406"/>
            <a:ext cx="224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Altura en el tanque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90" y="1010671"/>
            <a:ext cx="20383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52" y="3968674"/>
            <a:ext cx="195262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D:\Documents\Tesis\digital-twin-prop\proyecto_YsisLacruz\figures\4hrd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543" y="4111548"/>
            <a:ext cx="36766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39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Modelo de Sedimentación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cxnSp>
        <p:nvCxnSpPr>
          <p:cNvPr id="7" name="6 Conector recto"/>
          <p:cNvCxnSpPr/>
          <p:nvPr/>
        </p:nvCxnSpPr>
        <p:spPr>
          <a:xfrm>
            <a:off x="3995936" y="2333500"/>
            <a:ext cx="0" cy="209344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531118" y="1001146"/>
            <a:ext cx="2337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Estado de la compuerta de lodos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762205" y="1155034"/>
            <a:ext cx="224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b="1" dirty="0" smtClean="0">
                <a:solidFill>
                  <a:schemeClr val="tx2">
                    <a:lumMod val="75000"/>
                  </a:schemeClr>
                </a:solidFill>
              </a:rPr>
              <a:t>Estado del tanque</a:t>
            </a:r>
            <a:endParaRPr lang="es-VE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3" y="1874730"/>
            <a:ext cx="19335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 descr="D:\Documents\Tesis\digital-twin-prop\proyecto_YsisLacruz\figures\4valver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6" y="4261768"/>
            <a:ext cx="2148651" cy="262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13" y="1874729"/>
            <a:ext cx="2485044" cy="290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 descr="D:\Documents\Tesis\digital-twin-prop\proyecto_YsisLacruz\figures\4tankrd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014" y="5229200"/>
            <a:ext cx="4274443" cy="13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47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Emulación del Gemelo Digital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8" name="7 Rectángulo"/>
          <p:cNvSpPr/>
          <p:nvPr/>
        </p:nvSpPr>
        <p:spPr>
          <a:xfrm>
            <a:off x="1259632" y="909402"/>
            <a:ext cx="6626290" cy="40011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2000" dirty="0" err="1" smtClean="0">
                <a:latin typeface="+mj-lt"/>
              </a:rPr>
              <a:t>Epanet</a:t>
            </a:r>
            <a:r>
              <a:rPr lang="es-VE" sz="2000" dirty="0" smtClean="0">
                <a:latin typeface="+mj-lt"/>
              </a:rPr>
              <a:t> Matlab </a:t>
            </a:r>
            <a:r>
              <a:rPr lang="es-VE" sz="2000" dirty="0" err="1" smtClean="0">
                <a:latin typeface="+mj-lt"/>
              </a:rPr>
              <a:t>Toolkit</a:t>
            </a:r>
            <a:r>
              <a:rPr lang="es-VE" sz="2000" dirty="0" smtClean="0">
                <a:latin typeface="+mj-lt"/>
              </a:rPr>
              <a:t> como herramienta de interconexión.</a:t>
            </a:r>
            <a:endParaRPr lang="es-VE" sz="20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8" y="1484784"/>
            <a:ext cx="4627083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 descr="D:\Documents\Tesis\digital-twin-prop\proyecto_YsisLacruz\figures\4sedimentmatl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642692"/>
            <a:ext cx="47148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60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Planteamiento del Problema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19" y="0"/>
            <a:ext cx="2448272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latin typeface="Gill Sans MT" panose="020B0502020104020203" pitchFamily="34" charset="0"/>
              </a:rPr>
              <a:t>CAPÍTULO I:</a:t>
            </a:r>
          </a:p>
        </p:txBody>
      </p:sp>
      <p:sp>
        <p:nvSpPr>
          <p:cNvPr id="2" name="1 Rectángulo"/>
          <p:cNvSpPr/>
          <p:nvPr/>
        </p:nvSpPr>
        <p:spPr>
          <a:xfrm>
            <a:off x="1451148" y="2474370"/>
            <a:ext cx="62646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>
                <a:latin typeface="+mj-lt"/>
              </a:rPr>
              <a:t>Se propone desarrollar los modelos de comportamiento del proceso de potabilización, que incluye el modelo de proceso, el modelo de flujo de producto y el modelo de los recursos, con el fin de determinar el modelo operacional (secuencia de operaciones) para establecer el gemelo digital de la unidad de </a:t>
            </a:r>
            <a:r>
              <a:rPr lang="es-VE" sz="2000" dirty="0" smtClean="0">
                <a:latin typeface="+mj-lt"/>
              </a:rPr>
              <a:t>potabilización.</a:t>
            </a:r>
            <a:endParaRPr lang="es-VE" sz="2000" dirty="0">
              <a:latin typeface="+mj-lt"/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3059832" y="4653136"/>
            <a:ext cx="3168352" cy="0"/>
          </a:xfrm>
          <a:prstGeom prst="line">
            <a:avLst/>
          </a:prstGeom>
          <a:ln w="3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1115617" y="2615774"/>
            <a:ext cx="0" cy="1656184"/>
          </a:xfrm>
          <a:prstGeom prst="line">
            <a:avLst/>
          </a:prstGeom>
          <a:ln w="31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1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30722" name="Picture 2" descr="D:\Documents\Tesis\digital-twin-prop\proyecto_YsisLacruz\figures\4idealsc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" y="836712"/>
            <a:ext cx="9053506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41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2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31746" name="Picture 2" descr="D:\Documents\Tesis\digital-twin-prop\proyecto_YsisLacruz\figures\4degsc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" y="780602"/>
            <a:ext cx="9073230" cy="581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8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3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32770" name="Picture 2" descr="D:\Documents\Tesis\digital-twin-prop\proyecto_YsisLacruz\figures\4deg2sc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40569"/>
            <a:ext cx="9144000" cy="575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1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4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33794" name="Picture 2" descr="D:\Documents\Tesis\digital-twin-prop\proyecto_YsisLacruz\figures\4failsc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6712"/>
            <a:ext cx="9144000" cy="579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42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0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Escenario 5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IV:</a:t>
            </a: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34818" name="Picture 2" descr="D:\Documents\Tesis\digital-twin-prop\proyecto_YsisLacruz\figures\4tank4124sc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2" y="908720"/>
            <a:ext cx="9152546" cy="57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1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2915816" y="2780928"/>
            <a:ext cx="3240360" cy="129614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VE" sz="28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the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VE" sz="28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end</a:t>
            </a:r>
            <a:endParaRPr lang="es-VE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3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Software utilizado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IV: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8" name="7 Rectángulo"/>
          <p:cNvSpPr/>
          <p:nvPr/>
        </p:nvSpPr>
        <p:spPr>
          <a:xfrm>
            <a:off x="827584" y="1700808"/>
            <a:ext cx="6626290" cy="61555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Matlab y el </a:t>
            </a:r>
            <a:r>
              <a:rPr lang="es-VE" sz="1700" dirty="0" err="1" smtClean="0">
                <a:latin typeface="Century Gothic" panose="020B0502020202020204" pitchFamily="34" charset="0"/>
              </a:rPr>
              <a:t>Toolkit</a:t>
            </a:r>
            <a:r>
              <a:rPr lang="es-VE" sz="1700" dirty="0" smtClean="0">
                <a:latin typeface="Century Gothic" panose="020B0502020202020204" pitchFamily="34" charset="0"/>
              </a:rPr>
              <a:t> de </a:t>
            </a:r>
            <a:r>
              <a:rPr lang="es-VE" sz="1700" dirty="0" err="1" smtClean="0">
                <a:latin typeface="Century Gothic" panose="020B0502020202020204" pitchFamily="34" charset="0"/>
              </a:rPr>
              <a:t>Epanet</a:t>
            </a:r>
            <a:r>
              <a:rPr lang="es-VE" sz="1700" dirty="0" smtClean="0">
                <a:latin typeface="Century Gothic" panose="020B0502020202020204" pitchFamily="34" charset="0"/>
              </a:rPr>
              <a:t> para Matlab como software de interconexión entre unidades del proceso.</a:t>
            </a:r>
            <a:endParaRPr lang="es-VE" sz="17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429000"/>
            <a:ext cx="4536504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10" y="3140967"/>
            <a:ext cx="3666760" cy="321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02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Software utilizado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IV: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8" name="7 Rectángulo"/>
          <p:cNvSpPr/>
          <p:nvPr/>
        </p:nvSpPr>
        <p:spPr>
          <a:xfrm>
            <a:off x="1259202" y="908720"/>
            <a:ext cx="6626290" cy="87716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sz="1700" dirty="0" smtClean="0">
                <a:latin typeface="Century Gothic" panose="020B0502020202020204" pitchFamily="34" charset="0"/>
              </a:rPr>
              <a:t>La interconexión permite obtener variaciones durante el proceso sin necesidad de correr el programa de nuevo, de esta forma se conoce el comportamiento final de la unidad.</a:t>
            </a:r>
            <a:endParaRPr lang="es-VE" sz="17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16832"/>
            <a:ext cx="3671714" cy="317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>
            <a:off x="1425353" y="3037602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3995936" y="3003481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Rectángulo"/>
          <p:cNvSpPr/>
          <p:nvPr/>
        </p:nvSpPr>
        <p:spPr>
          <a:xfrm>
            <a:off x="307975" y="2862271"/>
            <a:ext cx="984076" cy="338554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VE" sz="1600" dirty="0" err="1" smtClean="0">
                <a:latin typeface="Century Gothic" panose="020B0502020202020204" pitchFamily="34" charset="0"/>
              </a:rPr>
              <a:t>Epanet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5" name="14 Conector recto de flecha"/>
          <p:cNvCxnSpPr/>
          <p:nvPr/>
        </p:nvCxnSpPr>
        <p:spPr>
          <a:xfrm>
            <a:off x="800013" y="3356992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"/>
          <p:cNvSpPr/>
          <p:nvPr/>
        </p:nvSpPr>
        <p:spPr>
          <a:xfrm>
            <a:off x="155575" y="4149080"/>
            <a:ext cx="1824137" cy="1077218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VE" sz="1600" dirty="0" smtClean="0">
                <a:latin typeface="Century Gothic" panose="020B0502020202020204" pitchFamily="34" charset="0"/>
              </a:rPr>
              <a:t>Condiciones físicas de planta</a:t>
            </a:r>
          </a:p>
          <a:p>
            <a:r>
              <a:rPr lang="es-VE" sz="1600" dirty="0" smtClean="0">
                <a:latin typeface="Century Gothic" panose="020B0502020202020204" pitchFamily="34" charset="0"/>
              </a:rPr>
              <a:t>Condiciones iniciales de flujo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2456866" y="2587982"/>
            <a:ext cx="1443640" cy="830997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VE" sz="1600" dirty="0" smtClean="0">
                <a:latin typeface="Century Gothic" panose="020B0502020202020204" pitchFamily="34" charset="0"/>
                <a:sym typeface="Symbol"/>
              </a:rPr>
              <a:t>MATLAB</a:t>
            </a:r>
            <a:r>
              <a:rPr lang="es-VE" sz="1600" dirty="0" smtClean="0">
                <a:sym typeface="Symbol"/>
              </a:rPr>
              <a:t> &amp;</a:t>
            </a:r>
          </a:p>
          <a:p>
            <a:pPr algn="ctr"/>
            <a:r>
              <a:rPr lang="es-VE" sz="1600" dirty="0" err="1" smtClean="0">
                <a:latin typeface="Century Gothic" panose="020B0502020202020204" pitchFamily="34" charset="0"/>
                <a:sym typeface="Symbol"/>
              </a:rPr>
              <a:t>Epanet</a:t>
            </a:r>
            <a:r>
              <a:rPr lang="es-VE" sz="1600" dirty="0" smtClean="0">
                <a:latin typeface="Century Gothic" panose="020B0502020202020204" pitchFamily="34" charset="0"/>
                <a:sym typeface="Symbol"/>
              </a:rPr>
              <a:t> </a:t>
            </a:r>
            <a:r>
              <a:rPr lang="es-VE" sz="1600" dirty="0" err="1" smtClean="0">
                <a:latin typeface="Century Gothic" panose="020B0502020202020204" pitchFamily="34" charset="0"/>
                <a:sym typeface="Symbol"/>
              </a:rPr>
              <a:t>toolkit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2339752" y="4149080"/>
            <a:ext cx="2376264" cy="2554545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VE" sz="1600" dirty="0" smtClean="0">
                <a:latin typeface="Century Gothic" panose="020B0502020202020204" pitchFamily="34" charset="0"/>
                <a:sym typeface="Symbol"/>
              </a:rPr>
              <a:t>Datos del proceso en el instante deseado.</a:t>
            </a:r>
          </a:p>
          <a:p>
            <a:r>
              <a:rPr lang="es-VE" sz="1600" dirty="0" smtClean="0">
                <a:latin typeface="Century Gothic" panose="020B0502020202020204" pitchFamily="34" charset="0"/>
                <a:sym typeface="Symbol"/>
              </a:rPr>
              <a:t>Manejo de datos entre corridas.</a:t>
            </a:r>
          </a:p>
          <a:p>
            <a:r>
              <a:rPr lang="es-VE" sz="1600" dirty="0" smtClean="0">
                <a:latin typeface="Century Gothic" panose="020B0502020202020204" pitchFamily="34" charset="0"/>
                <a:sym typeface="Symbol"/>
              </a:rPr>
              <a:t>Cambios en las condiciones.</a:t>
            </a:r>
          </a:p>
          <a:p>
            <a:r>
              <a:rPr lang="es-VE" sz="1600" dirty="0" smtClean="0">
                <a:latin typeface="Century Gothic" panose="020B0502020202020204" pitchFamily="34" charset="0"/>
                <a:sym typeface="Symbol"/>
              </a:rPr>
              <a:t>Manipulación de elementos en la red según modelo discreto.</a:t>
            </a:r>
          </a:p>
        </p:txBody>
      </p:sp>
      <p:cxnSp>
        <p:nvCxnSpPr>
          <p:cNvPr id="24" name="23 Conector recto de flecha"/>
          <p:cNvCxnSpPr/>
          <p:nvPr/>
        </p:nvCxnSpPr>
        <p:spPr>
          <a:xfrm>
            <a:off x="3191091" y="3509392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9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Ciudades Inteligentes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755576" y="908721"/>
            <a:ext cx="7560840" cy="223224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VE" sz="17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Ciudades que visualizan el desarrollo sustentable social y tecnol</a:t>
            </a:r>
            <a:r>
              <a:rPr lang="es-VE" sz="1700" dirty="0">
                <a:solidFill>
                  <a:prstClr val="black"/>
                </a:solidFill>
                <a:latin typeface="Century Gothic" panose="020B0502020202020204" pitchFamily="34" charset="0"/>
              </a:rPr>
              <a:t>ó</a:t>
            </a:r>
            <a:r>
              <a:rPr lang="es-VE" sz="17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gico, empleando tecnolog</a:t>
            </a:r>
            <a:r>
              <a:rPr lang="es-VE" sz="1700" dirty="0">
                <a:solidFill>
                  <a:prstClr val="black"/>
                </a:solidFill>
                <a:latin typeface="Century Gothic" panose="020B0502020202020204" pitchFamily="34" charset="0"/>
              </a:rPr>
              <a:t>í</a:t>
            </a:r>
            <a:r>
              <a:rPr lang="es-VE" sz="17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as de informaci</a:t>
            </a:r>
            <a:r>
              <a:rPr lang="es-VE" sz="1700" dirty="0">
                <a:solidFill>
                  <a:prstClr val="black"/>
                </a:solidFill>
                <a:latin typeface="Century Gothic" panose="020B0502020202020204" pitchFamily="34" charset="0"/>
              </a:rPr>
              <a:t>ó</a:t>
            </a:r>
            <a:r>
              <a:rPr lang="es-VE" sz="17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n y comunicación para permitir la interrelaci</a:t>
            </a:r>
            <a:r>
              <a:rPr lang="es-VE" sz="1700" dirty="0">
                <a:solidFill>
                  <a:prstClr val="black"/>
                </a:solidFill>
                <a:latin typeface="Century Gothic" panose="020B0502020202020204" pitchFamily="34" charset="0"/>
              </a:rPr>
              <a:t>ó</a:t>
            </a:r>
            <a:r>
              <a:rPr lang="es-VE" sz="17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n en los sistemas que la conforman. </a:t>
            </a:r>
          </a:p>
          <a:p>
            <a:pPr algn="just"/>
            <a:endParaRPr lang="es-VE" sz="1700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VE" sz="17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Una parte clave de las ciudades inteligentes es el continuo aprendizaje y manejo de conocimientos, para generar desarrollo tecnol</a:t>
            </a:r>
            <a:r>
              <a:rPr lang="es-VE" sz="1700" dirty="0">
                <a:solidFill>
                  <a:prstClr val="black"/>
                </a:solidFill>
                <a:latin typeface="Century Gothic" panose="020B0502020202020204" pitchFamily="34" charset="0"/>
              </a:rPr>
              <a:t>ó</a:t>
            </a:r>
            <a:r>
              <a:rPr lang="es-VE" sz="17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gico que pueda implementarse en procedimientos de innovaci</a:t>
            </a:r>
            <a:r>
              <a:rPr lang="es-VE" sz="1700" dirty="0">
                <a:solidFill>
                  <a:prstClr val="black"/>
                </a:solidFill>
                <a:latin typeface="Century Gothic" panose="020B0502020202020204" pitchFamily="34" charset="0"/>
              </a:rPr>
              <a:t>ó</a:t>
            </a:r>
            <a:r>
              <a:rPr lang="es-VE" sz="17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n.</a:t>
            </a:r>
            <a:endParaRPr lang="es-VE" sz="17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D:\Downloads\smartciti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57" y="3324926"/>
            <a:ext cx="4315283" cy="348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7471313" y="3140968"/>
            <a:ext cx="845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dirty="0" smtClean="0">
                <a:latin typeface="Century Gothic" panose="020B0502020202020204" pitchFamily="34" charset="0"/>
              </a:rPr>
              <a:t>Vito, 2015</a:t>
            </a:r>
            <a:endParaRPr lang="es-VE" sz="11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3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Sistemas Holónicos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755576" y="908721"/>
            <a:ext cx="7560840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VE" sz="17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Se trata de la cooperación entre distintos </a:t>
            </a:r>
            <a:r>
              <a:rPr lang="es-VE" sz="17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holones</a:t>
            </a:r>
            <a:r>
              <a:rPr lang="es-VE" sz="17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, unidades autónomas capaces de transformar, transportar y almacenar información y/o productos físicos.</a:t>
            </a:r>
            <a:endParaRPr lang="es-VE" sz="17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026" name="Picture 2" descr="D:\Documents\Tesis\digital-twin-prop\proyecto_YsisLacruz\figures\2holoniccompa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04864"/>
            <a:ext cx="6120680" cy="436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4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Objetivos</a:t>
            </a:r>
            <a:endParaRPr lang="es-VE" sz="3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19" y="0"/>
            <a:ext cx="2448272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latin typeface="Gill Sans MT" panose="020B0502020104020203" pitchFamily="34" charset="0"/>
              </a:rPr>
              <a:t>CAPÍTULO I: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11560" y="1556792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 smtClean="0">
                <a:latin typeface="+mj-lt"/>
              </a:rPr>
              <a:t>Generar la propuesta de un gemelo digital de la unidad de potabilización de una hidrol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gica desde la visi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 de la industria 4.0, basado en Sistemas Híbridos.</a:t>
            </a:r>
            <a:endParaRPr lang="es-VE" sz="2000" dirty="0">
              <a:latin typeface="+mj-lt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11560" y="1052736"/>
            <a:ext cx="22497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200" b="1" dirty="0" smtClean="0">
                <a:latin typeface="+mj-lt"/>
              </a:rPr>
              <a:t>Objetivo General:</a:t>
            </a:r>
            <a:endParaRPr lang="es-VE" sz="2200" b="1" dirty="0">
              <a:latin typeface="+mj-lt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11560" y="3022218"/>
            <a:ext cx="2714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>
              <a:defRPr sz="2000" b="1">
                <a:latin typeface="Gill Sans MT" panose="020B0502020104020203" pitchFamily="34" charset="0"/>
              </a:defRPr>
            </a:lvl1pPr>
          </a:lstStyle>
          <a:p>
            <a:r>
              <a:rPr lang="es-VE" sz="2200" dirty="0">
                <a:latin typeface="+mj-lt"/>
              </a:rPr>
              <a:t>Objetivos Específicos: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611560" y="3535566"/>
            <a:ext cx="7920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Determinar los modelos de comportamiento de la unidad de potabilización.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Establecer las condiciones de conmutaci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 de los modelos obtenidos desde el punto de vista de sistemas a eventos discretos.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Generar el modelo de comportamiento desde el punto de vista de los sistemas híbridos.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Implementar el modelo de comportamiento de la unidad de potabilizaci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 en un ambiente de simulaci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n.</a:t>
            </a:r>
          </a:p>
          <a:p>
            <a:pPr marL="285750" indent="-285750" algn="just">
              <a:buFontTx/>
              <a:buChar char="-"/>
            </a:pPr>
            <a:r>
              <a:rPr lang="es-VE" sz="2000" dirty="0" smtClean="0">
                <a:latin typeface="+mj-lt"/>
              </a:rPr>
              <a:t>Establecer condiciones para generar el gemelo digital e incorporarlas al ambiente de simulaci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n.</a:t>
            </a:r>
            <a:endParaRPr lang="es-VE" sz="2000" dirty="0">
              <a:latin typeface="+mj-lt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467544" y="2780928"/>
            <a:ext cx="8064896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2915816" y="2780928"/>
            <a:ext cx="3240360" cy="129614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III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Caso de Estudio</a:t>
            </a:r>
            <a:endParaRPr lang="es-VE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7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Proceso de Potabilización del Agua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8" name="Picture 3" descr="D:\Documents\Tesis\Plano de instrumentación del proces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37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Modelo Formal Híbrido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grpSp>
        <p:nvGrpSpPr>
          <p:cNvPr id="8" name="Grupo 1">
            <a:extLst>
              <a:ext uri="{FF2B5EF4-FFF2-40B4-BE49-F238E27FC236}">
                <a16:creationId xmlns="" xmlns:a16="http://schemas.microsoft.com/office/drawing/2014/main" id="{5132884D-3B63-4201-A705-A3E0633EE6F3}"/>
              </a:ext>
            </a:extLst>
          </p:cNvPr>
          <p:cNvGrpSpPr/>
          <p:nvPr/>
        </p:nvGrpSpPr>
        <p:grpSpPr>
          <a:xfrm>
            <a:off x="460375" y="1599449"/>
            <a:ext cx="8458094" cy="4169397"/>
            <a:chOff x="-8802" y="1820314"/>
            <a:chExt cx="12104869" cy="4599525"/>
          </a:xfrm>
        </p:grpSpPr>
        <p:pic>
          <p:nvPicPr>
            <p:cNvPr id="9" name="Picture 8" descr="Resultado de imagen para rio tocuyo">
              <a:extLst>
                <a:ext uri="{FF2B5EF4-FFF2-40B4-BE49-F238E27FC236}">
                  <a16:creationId xmlns="" xmlns:a16="http://schemas.microsoft.com/office/drawing/2014/main" id="{F39BE009-584A-480B-80BE-5BC5246F0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7165" y="5025415"/>
              <a:ext cx="4966884" cy="1152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upo 3">
              <a:extLst>
                <a:ext uri="{FF2B5EF4-FFF2-40B4-BE49-F238E27FC236}">
                  <a16:creationId xmlns="" xmlns:a16="http://schemas.microsoft.com/office/drawing/2014/main" id="{714CB93D-F9D5-44A2-B46E-73BD778EDBBA}"/>
                </a:ext>
              </a:extLst>
            </p:cNvPr>
            <p:cNvGrpSpPr/>
            <p:nvPr/>
          </p:nvGrpSpPr>
          <p:grpSpPr>
            <a:xfrm>
              <a:off x="3661090" y="3871084"/>
              <a:ext cx="3823621" cy="961366"/>
              <a:chOff x="3780644" y="3008504"/>
              <a:chExt cx="3935290" cy="1045097"/>
            </a:xfrm>
          </p:grpSpPr>
          <p:sp>
            <p:nvSpPr>
              <p:cNvPr id="31" name="Rectángulo 24">
                <a:extLst>
                  <a:ext uri="{FF2B5EF4-FFF2-40B4-BE49-F238E27FC236}">
                    <a16:creationId xmlns="" xmlns:a16="http://schemas.microsoft.com/office/drawing/2014/main" id="{B5DC2C0B-F606-4772-B31D-76508C42F755}"/>
                  </a:ext>
                </a:extLst>
              </p:cNvPr>
              <p:cNvSpPr/>
              <p:nvPr/>
            </p:nvSpPr>
            <p:spPr>
              <a:xfrm>
                <a:off x="4171950" y="3008504"/>
                <a:ext cx="3543984" cy="6623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32" name="Rectángulo 25">
                <a:extLst>
                  <a:ext uri="{FF2B5EF4-FFF2-40B4-BE49-F238E27FC236}">
                    <a16:creationId xmlns="" xmlns:a16="http://schemas.microsoft.com/office/drawing/2014/main" id="{973FB5E7-92F5-4BCD-93BE-AB75A8778A30}"/>
                  </a:ext>
                </a:extLst>
              </p:cNvPr>
              <p:cNvSpPr/>
              <p:nvPr/>
            </p:nvSpPr>
            <p:spPr>
              <a:xfrm>
                <a:off x="3986214" y="3204589"/>
                <a:ext cx="3543984" cy="66237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CuadroTexto 26">
                    <a:extLst>
                      <a:ext uri="{FF2B5EF4-FFF2-40B4-BE49-F238E27FC236}">
                        <a16:creationId xmlns="" xmlns:a16="http://schemas.microsoft.com/office/drawing/2014/main" id="{DFC1A740-921B-41B5-9A9D-5E574039622A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644" y="3382392"/>
                    <a:ext cx="3543984" cy="67120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type m:val="lin"/>
                              <m:ctrlPr>
                                <a:rPr lang="x-none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x-non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type m:val="lin"/>
                              <m:ctrlPr>
                                <a:rPr lang="x-none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x-non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none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x-none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x-non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x-non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e>
                                <m:sub>
                                  <m:r>
                                    <a:rPr lang="x-none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x-non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x-non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e>
                                <m:sub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x-none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x-none" dirty="0"/>
                  </a:p>
                </p:txBody>
              </p:sp>
            </mc:Choice>
            <mc:Fallback xmlns="">
              <p:sp>
                <p:nvSpPr>
                  <p:cNvPr id="5" name="CuadroTexto 4">
                    <a:extLst>
                      <a:ext uri="{FF2B5EF4-FFF2-40B4-BE49-F238E27FC236}">
                        <a16:creationId xmlns:a16="http://schemas.microsoft.com/office/drawing/2014/main" id="{6ADB6BDF-1107-46FB-A0B3-82F2AA29D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0644" y="3382392"/>
                    <a:ext cx="3543984" cy="67120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83" t="-66346" b="-63462"/>
                    </a:stretch>
                  </a:blipFill>
                  <a:ln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s-419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Flecha: a la derecha 4">
              <a:extLst>
                <a:ext uri="{FF2B5EF4-FFF2-40B4-BE49-F238E27FC236}">
                  <a16:creationId xmlns="" xmlns:a16="http://schemas.microsoft.com/office/drawing/2014/main" id="{3572ADA6-3D7D-486F-8062-05F17625C075}"/>
                </a:ext>
              </a:extLst>
            </p:cNvPr>
            <p:cNvSpPr/>
            <p:nvPr/>
          </p:nvSpPr>
          <p:spPr>
            <a:xfrm>
              <a:off x="526855" y="5459323"/>
              <a:ext cx="1271588" cy="325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2" name="Imagen 5">
              <a:extLst>
                <a:ext uri="{FF2B5EF4-FFF2-40B4-BE49-F238E27FC236}">
                  <a16:creationId xmlns="" xmlns:a16="http://schemas.microsoft.com/office/drawing/2014/main" id="{F6A0B718-06A1-4EDB-834A-0E64012B040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2140413" y="2453556"/>
              <a:ext cx="2111572" cy="1316030"/>
            </a:xfrm>
            <a:prstGeom prst="rect">
              <a:avLst/>
            </a:prstGeom>
          </p:spPr>
        </p:pic>
        <p:pic>
          <p:nvPicPr>
            <p:cNvPr id="13" name="Imagen 6">
              <a:extLst>
                <a:ext uri="{FF2B5EF4-FFF2-40B4-BE49-F238E27FC236}">
                  <a16:creationId xmlns="" xmlns:a16="http://schemas.microsoft.com/office/drawing/2014/main" id="{9645E73F-BE28-48D9-9BE5-5B9C1F0C0C97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622" y="2250442"/>
              <a:ext cx="3032087" cy="1420968"/>
            </a:xfrm>
            <a:prstGeom prst="rect">
              <a:avLst/>
            </a:prstGeom>
          </p:spPr>
        </p:pic>
        <p:sp>
          <p:nvSpPr>
            <p:cNvPr id="14" name="Rectángulo 7">
              <a:extLst>
                <a:ext uri="{FF2B5EF4-FFF2-40B4-BE49-F238E27FC236}">
                  <a16:creationId xmlns="" xmlns:a16="http://schemas.microsoft.com/office/drawing/2014/main" id="{6334E37E-50AD-4FF8-AEBD-693F802D928C}"/>
                </a:ext>
              </a:extLst>
            </p:cNvPr>
            <p:cNvSpPr/>
            <p:nvPr/>
          </p:nvSpPr>
          <p:spPr>
            <a:xfrm>
              <a:off x="1567498" y="1868557"/>
              <a:ext cx="8566110" cy="45512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Texto 8">
                  <a:extLst>
                    <a:ext uri="{FF2B5EF4-FFF2-40B4-BE49-F238E27FC236}">
                      <a16:creationId xmlns="" xmlns:a16="http://schemas.microsoft.com/office/drawing/2014/main" id="{234F421C-51D5-462F-A54B-F19E6A1A00B6}"/>
                    </a:ext>
                  </a:extLst>
                </p:cNvPr>
                <p:cNvSpPr txBox="1"/>
                <p:nvPr/>
              </p:nvSpPr>
              <p:spPr>
                <a:xfrm>
                  <a:off x="688870" y="4843959"/>
                  <a:ext cx="684340" cy="3565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x-none" sz="150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5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15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15" name="CuadroTexto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34F421C-51D5-462F-A54B-F19E6A1A00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870" y="4843959"/>
                  <a:ext cx="684340" cy="35650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Flecha: a la derecha 9">
              <a:extLst>
                <a:ext uri="{FF2B5EF4-FFF2-40B4-BE49-F238E27FC236}">
                  <a16:creationId xmlns="" xmlns:a16="http://schemas.microsoft.com/office/drawing/2014/main" id="{AAB43AFC-8E2A-4A08-86A2-447D16944DD3}"/>
                </a:ext>
              </a:extLst>
            </p:cNvPr>
            <p:cNvSpPr/>
            <p:nvPr/>
          </p:nvSpPr>
          <p:spPr>
            <a:xfrm>
              <a:off x="9497814" y="5519018"/>
              <a:ext cx="1271588" cy="325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0">
                  <a:extLst>
                    <a:ext uri="{FF2B5EF4-FFF2-40B4-BE49-F238E27FC236}">
                      <a16:creationId xmlns="" xmlns:a16="http://schemas.microsoft.com/office/drawing/2014/main" id="{39586EE8-6621-4696-B92A-A8153A940BB3}"/>
                    </a:ext>
                  </a:extLst>
                </p:cNvPr>
                <p:cNvSpPr txBox="1"/>
                <p:nvPr/>
              </p:nvSpPr>
              <p:spPr>
                <a:xfrm>
                  <a:off x="10213643" y="4871253"/>
                  <a:ext cx="684340" cy="3565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x-none" sz="150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5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15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17" name="CuadroTexto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9586EE8-6621-4696-B92A-A8153A940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3643" y="4871253"/>
                  <a:ext cx="684340" cy="35650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Flecha: doblada 11">
              <a:extLst>
                <a:ext uri="{FF2B5EF4-FFF2-40B4-BE49-F238E27FC236}">
                  <a16:creationId xmlns="" xmlns:a16="http://schemas.microsoft.com/office/drawing/2014/main" id="{E29485EC-D777-44B5-AC6E-69B26B9D7666}"/>
                </a:ext>
              </a:extLst>
            </p:cNvPr>
            <p:cNvSpPr/>
            <p:nvPr/>
          </p:nvSpPr>
          <p:spPr>
            <a:xfrm rot="15977466">
              <a:off x="2988787" y="4047265"/>
              <a:ext cx="452943" cy="31510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9" name="Flecha: doblada 12">
              <a:extLst>
                <a:ext uri="{FF2B5EF4-FFF2-40B4-BE49-F238E27FC236}">
                  <a16:creationId xmlns="" xmlns:a16="http://schemas.microsoft.com/office/drawing/2014/main" id="{CA0EDDD0-6F85-4E31-AB18-EECE81F3E76F}"/>
                </a:ext>
              </a:extLst>
            </p:cNvPr>
            <p:cNvSpPr/>
            <p:nvPr/>
          </p:nvSpPr>
          <p:spPr>
            <a:xfrm rot="10800000">
              <a:off x="7709897" y="4134461"/>
              <a:ext cx="452943" cy="31510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20" name="Flecha: a la izquierda y derecha 13">
              <a:extLst>
                <a:ext uri="{FF2B5EF4-FFF2-40B4-BE49-F238E27FC236}">
                  <a16:creationId xmlns="" xmlns:a16="http://schemas.microsoft.com/office/drawing/2014/main" id="{EF39D1FC-1005-49CB-AA0B-1BC10AAD0AF6}"/>
                </a:ext>
              </a:extLst>
            </p:cNvPr>
            <p:cNvSpPr/>
            <p:nvPr/>
          </p:nvSpPr>
          <p:spPr>
            <a:xfrm>
              <a:off x="5168852" y="3066810"/>
              <a:ext cx="1090613" cy="17675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cxnSp>
          <p:nvCxnSpPr>
            <p:cNvPr id="21" name="Conector recto de flecha 14">
              <a:extLst>
                <a:ext uri="{FF2B5EF4-FFF2-40B4-BE49-F238E27FC236}">
                  <a16:creationId xmlns="" xmlns:a16="http://schemas.microsoft.com/office/drawing/2014/main" id="{A4831EB4-A080-4AC1-B320-79306492CAA3}"/>
                </a:ext>
              </a:extLst>
            </p:cNvPr>
            <p:cNvCxnSpPr>
              <a:cxnSpLocks/>
            </p:cNvCxnSpPr>
            <p:nvPr/>
          </p:nvCxnSpPr>
          <p:spPr>
            <a:xfrm>
              <a:off x="8449291" y="3867612"/>
              <a:ext cx="191392" cy="793154"/>
            </a:xfrm>
            <a:prstGeom prst="straightConnector1">
              <a:avLst/>
            </a:prstGeom>
            <a:ln w="53975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15">
              <a:extLst>
                <a:ext uri="{FF2B5EF4-FFF2-40B4-BE49-F238E27FC236}">
                  <a16:creationId xmlns="" xmlns:a16="http://schemas.microsoft.com/office/drawing/2014/main" id="{EB109B4C-0584-4560-92B5-49DC9B1EF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870" y="2453555"/>
              <a:ext cx="1239385" cy="4603"/>
            </a:xfrm>
            <a:prstGeom prst="straightConnector1">
              <a:avLst/>
            </a:prstGeom>
            <a:ln w="539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16">
                  <a:extLst>
                    <a:ext uri="{FF2B5EF4-FFF2-40B4-BE49-F238E27FC236}">
                      <a16:creationId xmlns="" xmlns:a16="http://schemas.microsoft.com/office/drawing/2014/main" id="{E8481E37-2E08-4F49-8B52-3D2F863D048F}"/>
                    </a:ext>
                  </a:extLst>
                </p:cNvPr>
                <p:cNvSpPr txBox="1"/>
                <p:nvPr/>
              </p:nvSpPr>
              <p:spPr>
                <a:xfrm>
                  <a:off x="-8802" y="1820314"/>
                  <a:ext cx="684340" cy="3565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x-none" sz="150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1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𝑑𝑒𝑚𝑎𝑛𝑑</m:t>
                            </m:r>
                          </m:sub>
                        </m:sSub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23" name="CuadroTexto 1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E8481E37-2E08-4F49-8B52-3D2F863D0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802" y="1820314"/>
                  <a:ext cx="684340" cy="35650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69231" b="-3774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Texto 17">
                  <a:extLst>
                    <a:ext uri="{FF2B5EF4-FFF2-40B4-BE49-F238E27FC236}">
                      <a16:creationId xmlns="" xmlns:a16="http://schemas.microsoft.com/office/drawing/2014/main" id="{BB74C01E-66EC-43FC-9205-8803DEDB111E}"/>
                    </a:ext>
                  </a:extLst>
                </p:cNvPr>
                <p:cNvSpPr txBox="1"/>
                <p:nvPr/>
              </p:nvSpPr>
              <p:spPr>
                <a:xfrm>
                  <a:off x="8301065" y="3532573"/>
                  <a:ext cx="2111572" cy="3768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x-none" sz="150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500" b="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1500" b="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𝑓𝑒𝑎𝑠𝑖𝑏𝑙𝑒</m:t>
                            </m:r>
                          </m:sub>
                        </m:sSub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24" name="CuadroTexto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B74C01E-66EC-43FC-9205-8803DEDB1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065" y="3532573"/>
                  <a:ext cx="2111572" cy="37687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ector recto de flecha 18">
              <a:extLst>
                <a:ext uri="{FF2B5EF4-FFF2-40B4-BE49-F238E27FC236}">
                  <a16:creationId xmlns="" xmlns:a16="http://schemas.microsoft.com/office/drawing/2014/main" id="{6C9FB43E-9BD3-4723-8F42-1DBE33E261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918" y="3532573"/>
              <a:ext cx="1239385" cy="4603"/>
            </a:xfrm>
            <a:prstGeom prst="straightConnector1">
              <a:avLst/>
            </a:prstGeom>
            <a:ln w="539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19">
                  <a:extLst>
                    <a:ext uri="{FF2B5EF4-FFF2-40B4-BE49-F238E27FC236}">
                      <a16:creationId xmlns="" xmlns:a16="http://schemas.microsoft.com/office/drawing/2014/main" id="{049B585E-5028-47B5-8C93-62C275B4F2AE}"/>
                    </a:ext>
                  </a:extLst>
                </p:cNvPr>
                <p:cNvSpPr txBox="1"/>
                <p:nvPr/>
              </p:nvSpPr>
              <p:spPr>
                <a:xfrm>
                  <a:off x="247364" y="2677519"/>
                  <a:ext cx="1320134" cy="611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x-none" sz="150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1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x-none" sz="1500" dirty="0">
                    <a:solidFill>
                      <a:srgbClr val="FFC000"/>
                    </a:solidFill>
                  </a:endParaRPr>
                </a:p>
                <a:p>
                  <a:r>
                    <a:rPr lang="x-none" sz="1500" dirty="0" err="1">
                      <a:solidFill>
                        <a:srgbClr val="FFC000"/>
                      </a:solidFill>
                    </a:rPr>
                    <a:t>Quality</a:t>
                  </a:r>
                  <a:endParaRPr lang="x-none" sz="15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uadroTexto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49B585E-5028-47B5-8C93-62C275B4F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364" y="2677519"/>
                  <a:ext cx="1320134" cy="61115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2649" b="-10989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Conector recto de flecha 20">
              <a:extLst>
                <a:ext uri="{FF2B5EF4-FFF2-40B4-BE49-F238E27FC236}">
                  <a16:creationId xmlns="" xmlns:a16="http://schemas.microsoft.com/office/drawing/2014/main" id="{7D02A4EF-E087-45DE-A261-7459E0AE434D}"/>
                </a:ext>
              </a:extLst>
            </p:cNvPr>
            <p:cNvCxnSpPr>
              <a:cxnSpLocks/>
            </p:cNvCxnSpPr>
            <p:nvPr/>
          </p:nvCxnSpPr>
          <p:spPr>
            <a:xfrm>
              <a:off x="9589738" y="3029692"/>
              <a:ext cx="966075" cy="0"/>
            </a:xfrm>
            <a:prstGeom prst="straightConnector1">
              <a:avLst/>
            </a:prstGeom>
            <a:ln w="539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1">
                  <a:extLst>
                    <a:ext uri="{FF2B5EF4-FFF2-40B4-BE49-F238E27FC236}">
                      <a16:creationId xmlns="" xmlns:a16="http://schemas.microsoft.com/office/drawing/2014/main" id="{01831FDA-251D-4CBA-9C3D-D140FD5409F8}"/>
                    </a:ext>
                  </a:extLst>
                </p:cNvPr>
                <p:cNvSpPr txBox="1"/>
                <p:nvPr/>
              </p:nvSpPr>
              <p:spPr>
                <a:xfrm>
                  <a:off x="10213643" y="2244907"/>
                  <a:ext cx="1882424" cy="6315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x-none" sz="150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1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𝑓𝑒𝑎𝑠𝑖𝑏𝑙𝑒</m:t>
                            </m:r>
                          </m:sub>
                        </m:sSub>
                      </m:oMath>
                    </m:oMathPara>
                  </a14:m>
                  <a:endParaRPr lang="x-none" sz="1500" dirty="0">
                    <a:solidFill>
                      <a:srgbClr val="FFC000"/>
                    </a:solidFill>
                  </a:endParaRPr>
                </a:p>
                <a:p>
                  <a:pPr algn="just"/>
                  <a:r>
                    <a:rPr lang="x-none" sz="1500" dirty="0" err="1">
                      <a:solidFill>
                        <a:srgbClr val="FFC000"/>
                      </a:solidFill>
                    </a:rPr>
                    <a:t>Quality</a:t>
                  </a:r>
                  <a:endParaRPr lang="x-none" sz="15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uadroTexto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1831FDA-251D-4CBA-9C3D-D140FD540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3643" y="2244907"/>
                  <a:ext cx="1882424" cy="631521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1389" b="-11828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Picture 2" descr="Resultado de imagen para valvulas industriales">
              <a:extLst>
                <a:ext uri="{FF2B5EF4-FFF2-40B4-BE49-F238E27FC236}">
                  <a16:creationId xmlns="" xmlns:a16="http://schemas.microsoft.com/office/drawing/2014/main" id="{954A9FE0-B236-468A-B860-B9989853F1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0" t="16894" r="17745" b="13432"/>
            <a:stretch/>
          </p:blipFill>
          <p:spPr bwMode="auto">
            <a:xfrm>
              <a:off x="1842303" y="4618568"/>
              <a:ext cx="1177071" cy="163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Resultado de imagen para valvulas industriales">
              <a:extLst>
                <a:ext uri="{FF2B5EF4-FFF2-40B4-BE49-F238E27FC236}">
                  <a16:creationId xmlns="" xmlns:a16="http://schemas.microsoft.com/office/drawing/2014/main" id="{BD0A98A4-E046-436C-8478-D0FE7C0DF2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0" t="16894" r="17745" b="13432"/>
            <a:stretch/>
          </p:blipFill>
          <p:spPr bwMode="auto">
            <a:xfrm>
              <a:off x="8069089" y="4583453"/>
              <a:ext cx="1177071" cy="163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16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Proceso de Potabilización del Agua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8236138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69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Proceso de Potabilización del Agua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7" name="Picture 2" descr="D:\Documents\Tesis\Normal - Arranque\Diagrama de actividades - Normal_Arranque - Coagulació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9120"/>
            <a:ext cx="9144000" cy="221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80778"/>
            <a:ext cx="6912768" cy="248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0" y="4365104"/>
            <a:ext cx="9144000" cy="2363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0" name="9 Conector recto"/>
          <p:cNvCxnSpPr/>
          <p:nvPr/>
        </p:nvCxnSpPr>
        <p:spPr>
          <a:xfrm flipH="1">
            <a:off x="0" y="3789040"/>
            <a:ext cx="1979712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>
            <a:off x="1979712" y="3789040"/>
            <a:ext cx="7164288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03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Unidad Planta Potabilizadora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6" name="5 Imagen"/>
          <p:cNvPicPr/>
          <p:nvPr/>
        </p:nvPicPr>
        <p:blipFill rotWithShape="1">
          <a:blip r:embed="rId2"/>
          <a:srcRect l="10016" t="40596" r="36512" b="30593"/>
          <a:stretch/>
        </p:blipFill>
        <p:spPr bwMode="auto">
          <a:xfrm>
            <a:off x="917527" y="1268760"/>
            <a:ext cx="7344816" cy="2359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4741624" y="4581128"/>
            <a:ext cx="2278648" cy="1400383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Coagulación</a:t>
            </a:r>
            <a:endParaRPr lang="es-VE" sz="17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Floculación</a:t>
            </a:r>
          </a:p>
          <a:p>
            <a:pPr marL="285750" indent="-285750" algn="just">
              <a:buFontTx/>
              <a:buChar char="-"/>
            </a:pPr>
            <a:r>
              <a:rPr lang="es-VE" sz="1700" dirty="0" smtClean="0">
                <a:latin typeface="Century Gothic" panose="020B0502020202020204" pitchFamily="34" charset="0"/>
              </a:rPr>
              <a:t>Sedimentación</a:t>
            </a:r>
          </a:p>
          <a:p>
            <a:pPr marL="285750" indent="-285750" algn="just">
              <a:buFontTx/>
              <a:buChar char="-"/>
            </a:pPr>
            <a:r>
              <a:rPr lang="es-VE" sz="1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Filtración</a:t>
            </a:r>
          </a:p>
          <a:p>
            <a:pPr marL="285750" indent="-285750" algn="just">
              <a:buFontTx/>
              <a:buChar char="-"/>
            </a:pPr>
            <a:r>
              <a:rPr lang="es-VE" sz="1700" dirty="0" smtClean="0">
                <a:latin typeface="Century Gothic" panose="020B0502020202020204" pitchFamily="34" charset="0"/>
              </a:rPr>
              <a:t>Desinfección</a:t>
            </a:r>
          </a:p>
        </p:txBody>
      </p:sp>
      <p:sp>
        <p:nvSpPr>
          <p:cNvPr id="7" name="6 Rectángulo"/>
          <p:cNvSpPr/>
          <p:nvPr/>
        </p:nvSpPr>
        <p:spPr>
          <a:xfrm>
            <a:off x="1303175" y="5096653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VE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Unidades Funcionales</a:t>
            </a:r>
            <a:r>
              <a:rPr lang="es-VE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494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Unidad de Floculación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2050" name="Picture 2" descr="D:\Documents\Tesis\digital-twin-prop\Petri\2Floculad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88" y="808509"/>
            <a:ext cx="6751288" cy="604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35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Unidad de Sedimentación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3074" name="Picture 2" descr="D:\Documents\Tesis\digital-twin-prop\Petri\3Sedimentad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2940"/>
            <a:ext cx="7982017" cy="595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8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Unidad de Filtración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4098" name="Picture 2" descr="D:\Documents\Tesis\digital-twin-prop\Petri\4Filtr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5" y="908720"/>
            <a:ext cx="7720409" cy="593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27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Unidad de Desinfección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5122" name="Picture 2" descr="D:\Documents\Tesis\digital-twin-prop\Petri\5Desinfecc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504" y="836712"/>
            <a:ext cx="5889824" cy="605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32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	</a:t>
            </a:r>
            <a:r>
              <a:rPr lang="es-VE" sz="30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Metodología</a:t>
            </a:r>
            <a:endParaRPr lang="es-VE" sz="30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19" y="0"/>
            <a:ext cx="2448272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 smtClean="0">
                <a:latin typeface="Gill Sans MT" panose="020B0502020104020203" pitchFamily="34" charset="0"/>
              </a:rPr>
              <a:t>CAPÍTULO I:</a:t>
            </a:r>
            <a:endParaRPr lang="es-VE" sz="2500" b="1" dirty="0">
              <a:latin typeface="Gill Sans MT" panose="020B0502020104020203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611560" y="1269915"/>
            <a:ext cx="79928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marL="285750" indent="-285750" algn="just">
              <a:buFontTx/>
              <a:buChar char="-"/>
              <a:defRPr>
                <a:latin typeface="Century Gothic" panose="020B0502020202020204" pitchFamily="34" charset="0"/>
              </a:defRPr>
            </a:lvl1pPr>
          </a:lstStyle>
          <a:p>
            <a:r>
              <a:rPr lang="es-VE" sz="2000" dirty="0" smtClean="0">
                <a:latin typeface="+mj-lt"/>
              </a:rPr>
              <a:t>Revisión </a:t>
            </a:r>
            <a:r>
              <a:rPr lang="es-VE" sz="2000" dirty="0">
                <a:latin typeface="+mj-lt"/>
              </a:rPr>
              <a:t>bibliográfica pertinente, con base en el estudio del </a:t>
            </a:r>
            <a:r>
              <a:rPr lang="es-VE" sz="2000" dirty="0" smtClean="0">
                <a:latin typeface="+mj-lt"/>
              </a:rPr>
              <a:t>proceso de </a:t>
            </a:r>
            <a:r>
              <a:rPr lang="es-VE" sz="2000" dirty="0">
                <a:latin typeface="+mj-lt"/>
              </a:rPr>
              <a:t>potabilización y en la evolución que ofrece la industria 4.0 como enfoque en la integración de procesos</a:t>
            </a:r>
            <a:r>
              <a:rPr lang="es-VE" sz="2000" dirty="0" smtClean="0">
                <a:latin typeface="+mj-lt"/>
              </a:rPr>
              <a:t>.</a:t>
            </a:r>
          </a:p>
          <a:p>
            <a:endParaRPr lang="es-VE" sz="2000" dirty="0">
              <a:latin typeface="+mj-lt"/>
            </a:endParaRPr>
          </a:p>
          <a:p>
            <a:r>
              <a:rPr lang="es-VE" sz="2000" dirty="0" smtClean="0">
                <a:latin typeface="+mj-lt"/>
              </a:rPr>
              <a:t>Estudio del </a:t>
            </a:r>
            <a:r>
              <a:rPr lang="es-VE" sz="2000" dirty="0">
                <a:latin typeface="+mj-lt"/>
              </a:rPr>
              <a:t>modelo de negocios que rige a la industria </a:t>
            </a:r>
            <a:r>
              <a:rPr lang="es-VE" sz="2000" dirty="0" smtClean="0">
                <a:latin typeface="+mj-lt"/>
              </a:rPr>
              <a:t>hidrol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gica.</a:t>
            </a:r>
          </a:p>
          <a:p>
            <a:endParaRPr lang="es-VE" sz="2000" dirty="0">
              <a:latin typeface="+mj-lt"/>
            </a:endParaRPr>
          </a:p>
          <a:p>
            <a:r>
              <a:rPr lang="es-VE" sz="2000" dirty="0" smtClean="0">
                <a:latin typeface="+mj-lt"/>
              </a:rPr>
              <a:t>Determinación de los </a:t>
            </a:r>
            <a:r>
              <a:rPr lang="es-VE" sz="2000" dirty="0">
                <a:latin typeface="+mj-lt"/>
              </a:rPr>
              <a:t>modelos del proceso, para realizar la </a:t>
            </a:r>
            <a:r>
              <a:rPr lang="es-VE" sz="2000" dirty="0" smtClean="0">
                <a:latin typeface="+mj-lt"/>
              </a:rPr>
              <a:t>sistematización basada </a:t>
            </a:r>
            <a:r>
              <a:rPr lang="es-VE" sz="2000" dirty="0">
                <a:latin typeface="+mj-lt"/>
              </a:rPr>
              <a:t>en </a:t>
            </a:r>
            <a:r>
              <a:rPr lang="es-VE" sz="2000" dirty="0" smtClean="0">
                <a:latin typeface="+mj-lt"/>
              </a:rPr>
              <a:t>condici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n.</a:t>
            </a:r>
          </a:p>
          <a:p>
            <a:endParaRPr lang="es-VE" sz="2000" dirty="0">
              <a:latin typeface="+mj-lt"/>
            </a:endParaRPr>
          </a:p>
          <a:p>
            <a:r>
              <a:rPr lang="es-VE" sz="2000" dirty="0" smtClean="0">
                <a:latin typeface="+mj-lt"/>
              </a:rPr>
              <a:t>Definición del proceso como </a:t>
            </a:r>
            <a:r>
              <a:rPr lang="es-VE" sz="2000" dirty="0">
                <a:latin typeface="+mj-lt"/>
              </a:rPr>
              <a:t>una unidad </a:t>
            </a:r>
            <a:r>
              <a:rPr lang="es-VE" sz="2000" dirty="0" err="1" smtClean="0">
                <a:latin typeface="+mj-lt"/>
              </a:rPr>
              <a:t>holónica</a:t>
            </a:r>
            <a:r>
              <a:rPr lang="es-VE" sz="2000" dirty="0" smtClean="0">
                <a:latin typeface="+mj-lt"/>
              </a:rPr>
              <a:t> </a:t>
            </a:r>
            <a:r>
              <a:rPr lang="es-VE" sz="2000" dirty="0">
                <a:latin typeface="+mj-lt"/>
              </a:rPr>
              <a:t>de </a:t>
            </a:r>
            <a:r>
              <a:rPr lang="es-VE" sz="2000" dirty="0" smtClean="0">
                <a:latin typeface="+mj-lt"/>
              </a:rPr>
              <a:t>producci</a:t>
            </a:r>
            <a:r>
              <a:rPr lang="es-VE" sz="2000" dirty="0">
                <a:latin typeface="+mj-lt"/>
              </a:rPr>
              <a:t>ó</a:t>
            </a:r>
            <a:r>
              <a:rPr lang="es-VE" sz="2000" dirty="0" smtClean="0">
                <a:latin typeface="+mj-lt"/>
              </a:rPr>
              <a:t>n</a:t>
            </a:r>
            <a:r>
              <a:rPr lang="es-VE" sz="2000" dirty="0">
                <a:latin typeface="+mj-lt"/>
              </a:rPr>
              <a:t>, en base </a:t>
            </a:r>
            <a:r>
              <a:rPr lang="es-VE" sz="2000" dirty="0" smtClean="0">
                <a:latin typeface="+mj-lt"/>
              </a:rPr>
              <a:t>al enfoque </a:t>
            </a:r>
            <a:r>
              <a:rPr lang="es-VE" sz="2000" dirty="0">
                <a:latin typeface="+mj-lt"/>
              </a:rPr>
              <a:t>de la Industria 4.0</a:t>
            </a:r>
            <a:r>
              <a:rPr lang="es-VE" sz="2000" dirty="0" smtClean="0">
                <a:latin typeface="+mj-lt"/>
              </a:rPr>
              <a:t>.</a:t>
            </a:r>
          </a:p>
          <a:p>
            <a:endParaRPr lang="es-VE" sz="2000" dirty="0">
              <a:latin typeface="+mj-lt"/>
            </a:endParaRPr>
          </a:p>
          <a:p>
            <a:r>
              <a:rPr lang="es-VE" sz="2000" dirty="0" smtClean="0">
                <a:latin typeface="+mj-lt"/>
              </a:rPr>
              <a:t>Para </a:t>
            </a:r>
            <a:r>
              <a:rPr lang="es-VE" sz="2000" dirty="0">
                <a:latin typeface="+mj-lt"/>
              </a:rPr>
              <a:t>el desarrollo de las simulaciones en el </a:t>
            </a:r>
            <a:r>
              <a:rPr lang="es-VE" sz="2000" dirty="0" smtClean="0">
                <a:latin typeface="+mj-lt"/>
              </a:rPr>
              <a:t>computador son usados modelos discretos, el software </a:t>
            </a:r>
            <a:r>
              <a:rPr lang="es-VE" sz="2000" dirty="0" err="1" smtClean="0">
                <a:latin typeface="+mj-lt"/>
              </a:rPr>
              <a:t>Epanet</a:t>
            </a:r>
            <a:r>
              <a:rPr lang="es-VE" sz="2000" dirty="0" smtClean="0">
                <a:latin typeface="+mj-lt"/>
              </a:rPr>
              <a:t> y el </a:t>
            </a:r>
            <a:r>
              <a:rPr lang="es-VE" sz="2000" dirty="0" err="1" smtClean="0">
                <a:latin typeface="+mj-lt"/>
              </a:rPr>
              <a:t>toolkit</a:t>
            </a:r>
            <a:r>
              <a:rPr lang="es-VE" sz="2000" dirty="0" smtClean="0">
                <a:latin typeface="+mj-lt"/>
              </a:rPr>
              <a:t> para MATLAB</a:t>
            </a:r>
            <a:r>
              <a:rPr lang="es-VE" sz="2000" dirty="0" smtClean="0">
                <a:latin typeface="+mj-lt"/>
                <a:sym typeface="Symbol"/>
              </a:rPr>
              <a:t></a:t>
            </a:r>
            <a:r>
              <a:rPr lang="es-VE" sz="2000" dirty="0" smtClean="0">
                <a:latin typeface="+mj-lt"/>
              </a:rPr>
              <a:t>, </a:t>
            </a:r>
            <a:r>
              <a:rPr lang="es-VE" sz="2000" dirty="0">
                <a:latin typeface="+mj-lt"/>
              </a:rPr>
              <a:t>debido a la imposibilidad de implantarlo en el proceso real.</a:t>
            </a:r>
          </a:p>
        </p:txBody>
      </p:sp>
    </p:spTree>
    <p:extLst>
      <p:ext uri="{BB962C8B-B14F-4D97-AF65-F5344CB8AC3E}">
        <p14:creationId xmlns:p14="http://schemas.microsoft.com/office/powerpoint/2010/main" val="340609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r>
              <a:rPr lang="es-VE" sz="20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Unidad de Coagulación</a:t>
            </a:r>
            <a:endParaRPr lang="es-VE"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92288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III: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026" name="Picture 2" descr="D:\Documents\Tesis\digital-twin-prop\Petri\1Coagulad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08720"/>
            <a:ext cx="6912768" cy="581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1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2915816" y="2780928"/>
            <a:ext cx="3240360" cy="129614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VE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CAPÍTULO </a:t>
            </a:r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II</a:t>
            </a:r>
            <a:endParaRPr lang="es-VE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VE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Marco Teórico</a:t>
            </a:r>
            <a:endParaRPr lang="es-VE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339753" y="166328"/>
            <a:ext cx="6804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4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s-VE" sz="24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Sistemas de Suministro de Agua Potable,</a:t>
            </a:r>
            <a:r>
              <a:rPr lang="es-VE" sz="24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s-VE" sz="2400" dirty="0" smtClean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hacia la I4.0</a:t>
            </a:r>
          </a:p>
        </p:txBody>
      </p:sp>
      <p:sp>
        <p:nvSpPr>
          <p:cNvPr id="4" name="3 Rectángulo redondeado"/>
          <p:cNvSpPr/>
          <p:nvPr/>
        </p:nvSpPr>
        <p:spPr>
          <a:xfrm>
            <a:off x="-108520" y="0"/>
            <a:ext cx="2520279" cy="69269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500" b="1" dirty="0">
                <a:solidFill>
                  <a:prstClr val="white"/>
                </a:solidFill>
                <a:latin typeface="Gill Sans MT" panose="020B0502020104020203" pitchFamily="34" charset="0"/>
              </a:rPr>
              <a:t>CAPÍTULO </a:t>
            </a:r>
            <a:r>
              <a:rPr lang="es-VE" sz="2500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II:</a:t>
            </a:r>
            <a:endParaRPr lang="es-VE" sz="2500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AutoShape 2" descr="Five V's of Big Data - What is Big Data -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0242" name="Picture 2" descr="D:\Downloads\water-fo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67" y="908720"/>
            <a:ext cx="5601898" cy="551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303973" y="1926114"/>
            <a:ext cx="282786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000" dirty="0">
                <a:solidFill>
                  <a:prstClr val="black"/>
                </a:solidFill>
                <a:latin typeface="+mj-lt"/>
              </a:rPr>
              <a:t>Forman parte de los sistemas críticos debido a la importancia de la industria hidrológica, un proceso clave para el bienestar común y la persistencia de otros sistemas; aunado a que dependen de un recurso limitado y vulnerable como lo es el agua.</a:t>
            </a:r>
          </a:p>
        </p:txBody>
      </p:sp>
      <p:cxnSp>
        <p:nvCxnSpPr>
          <p:cNvPr id="8" name="7 Conector recto"/>
          <p:cNvCxnSpPr/>
          <p:nvPr/>
        </p:nvCxnSpPr>
        <p:spPr>
          <a:xfrm flipH="1">
            <a:off x="869974" y="5949280"/>
            <a:ext cx="1531722" cy="0"/>
          </a:xfrm>
          <a:prstGeom prst="line">
            <a:avLst/>
          </a:prstGeom>
          <a:ln w="31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1544716" y="5600272"/>
            <a:ext cx="1481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dirty="0" smtClean="0"/>
              <a:t>(Cardillo  et al, 2018)</a:t>
            </a:r>
            <a:endParaRPr lang="es-VE" sz="1200" dirty="0"/>
          </a:p>
        </p:txBody>
      </p:sp>
    </p:spTree>
    <p:extLst>
      <p:ext uri="{BB962C8B-B14F-4D97-AF65-F5344CB8AC3E}">
        <p14:creationId xmlns:p14="http://schemas.microsoft.com/office/powerpoint/2010/main" val="251676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dad">
  <a:themeElements>
    <a:clrScheme name="Personalizado 1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206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11185</TotalTime>
  <Words>2916</Words>
  <Application>Microsoft Office PowerPoint</Application>
  <PresentationFormat>Presentación en pantalla (4:3)</PresentationFormat>
  <Paragraphs>474</Paragraphs>
  <Slides>70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70</vt:i4>
      </vt:variant>
    </vt:vector>
  </HeadingPairs>
  <TitlesOfParts>
    <vt:vector size="72" baseType="lpstr">
      <vt:lpstr>Tema de Office</vt:lpstr>
      <vt:lpstr>Claridad</vt:lpstr>
      <vt:lpstr>Propuesta de Gemelo Digital  para el Proceso de Potabilización en Hidrológicas desde la visión de la Industria 4.0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Ysis</dc:creator>
  <cp:lastModifiedBy>Ysis</cp:lastModifiedBy>
  <cp:revision>185</cp:revision>
  <dcterms:created xsi:type="dcterms:W3CDTF">2019-07-17T14:23:30Z</dcterms:created>
  <dcterms:modified xsi:type="dcterms:W3CDTF">2019-11-07T04:31:09Z</dcterms:modified>
</cp:coreProperties>
</file>